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ls" ContentType="application/vnd.ms-exce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docProps/custom.xml" ContentType="application/vnd.openxmlformats-officedocument.custom-propertie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Default Extension="xlsx" ContentType="application/vnd.openxmlformats-officedocument.spreadsheetml.sheet"/>
  <Override PartName="/ppt/charts/chart3.xml" ContentType="application/vnd.openxmlformats-officedocument.drawingml.chart+xml"/>
  <Override PartName="/ppt/charts/chart5.xml" ContentType="application/vnd.openxmlformats-officedocument.drawingml.chart+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tags/tag1.xml" ContentType="application/vnd.openxmlformats-officedocument.presentationml.tags+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charts/chart4.xml" ContentType="application/vnd.openxmlformats-officedocument.drawingml.chart+xml"/>
  <Override PartName="/ppt/slides/slide8.xml" ContentType="application/vnd.openxmlformats-officedocument.presentationml.slide+xml"/>
  <Override PartName="/ppt/notesSlides/notesSlide4.xml" ContentType="application/vnd.openxmlformats-officedocument.presentationml.notesSlide+xml"/>
  <Override PartName="/ppt/charts/chart2.xml" ContentType="application/vnd.openxmlformats-officedocument.drawingml.char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19" r:id="rId1"/>
  </p:sldMasterIdLst>
  <p:notesMasterIdLst>
    <p:notesMasterId r:id="rId36"/>
  </p:notesMasterIdLst>
  <p:sldIdLst>
    <p:sldId id="833" r:id="rId2"/>
    <p:sldId id="892" r:id="rId3"/>
    <p:sldId id="919" r:id="rId4"/>
    <p:sldId id="920" r:id="rId5"/>
    <p:sldId id="921" r:id="rId6"/>
    <p:sldId id="911" r:id="rId7"/>
    <p:sldId id="922" r:id="rId8"/>
    <p:sldId id="923" r:id="rId9"/>
    <p:sldId id="924" r:id="rId10"/>
    <p:sldId id="909" r:id="rId11"/>
    <p:sldId id="910" r:id="rId12"/>
    <p:sldId id="834" r:id="rId13"/>
    <p:sldId id="869" r:id="rId14"/>
    <p:sldId id="912" r:id="rId15"/>
    <p:sldId id="913" r:id="rId16"/>
    <p:sldId id="914" r:id="rId17"/>
    <p:sldId id="925" r:id="rId18"/>
    <p:sldId id="917" r:id="rId19"/>
    <p:sldId id="915" r:id="rId20"/>
    <p:sldId id="918" r:id="rId21"/>
    <p:sldId id="916" r:id="rId22"/>
    <p:sldId id="885" r:id="rId23"/>
    <p:sldId id="926" r:id="rId24"/>
    <p:sldId id="896" r:id="rId25"/>
    <p:sldId id="898" r:id="rId26"/>
    <p:sldId id="899" r:id="rId27"/>
    <p:sldId id="900" r:id="rId28"/>
    <p:sldId id="902" r:id="rId29"/>
    <p:sldId id="901" r:id="rId30"/>
    <p:sldId id="903" r:id="rId31"/>
    <p:sldId id="904" r:id="rId32"/>
    <p:sldId id="908" r:id="rId33"/>
    <p:sldId id="928" r:id="rId34"/>
    <p:sldId id="927" r:id="rId35"/>
  </p:sldIdLst>
  <p:sldSz cx="9144000" cy="6858000" type="screen4x3"/>
  <p:notesSz cx="6797675" cy="9928225"/>
  <p:defaultTextStyle>
    <a:defPPr>
      <a:defRPr lang="ru-RU"/>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32DAD"/>
    <a:srgbClr val="DCE6F2"/>
    <a:srgbClr val="1B6B40"/>
    <a:srgbClr val="99B573"/>
    <a:srgbClr val="627A32"/>
    <a:srgbClr val="F0F9E7"/>
    <a:srgbClr val="0A185E"/>
    <a:srgbClr val="E9F6DA"/>
    <a:srgbClr val="C1DCFF"/>
    <a:srgbClr val="285E62"/>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125E5076-3810-47DD-B79F-674D7AD40C01}" styleName="Темный стиль 1 - акцент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Средний стиль 1 - акцент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72833802-FEF1-4C79-8D5D-14CF1EAF98D9}" styleName="Светлый стиль 2 - акцент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BC89EF96-8CEA-46FF-86C4-4CE0E7609802}" styleName="Светлый стиль 3 - акцент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CF1AB2-1976-4502-BF36-3FF5EA218861}" styleName="Средний стиль 4 - акцент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10A1B5D5-9B99-4C35-A422-299274C87663}" styleName="Средний стиль 1 - акцент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E8B1032C-EA38-4F05-BA0D-38AFFFC7BED3}" styleName="Светлый стиль 3 - акцент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8A107856-5554-42FB-B03E-39F5DBC370BA}" styleName="Средний стиль 4 - акцент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16D9F66E-5EB9-4882-86FB-DCBF35E3C3E4}" styleName="Средний стиль 4 - акцент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2838BEF-8BB2-4498-84A7-C5851F593DF1}" styleName="Средний стиль 4 - акцент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8799B23B-EC83-4686-B30A-512413B5E67A}" styleName="Светлый стиль 3 - акцент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529" autoAdjust="0"/>
    <p:restoredTop sz="98399" autoAdjust="0"/>
  </p:normalViewPr>
  <p:slideViewPr>
    <p:cSldViewPr>
      <p:cViewPr varScale="1">
        <p:scale>
          <a:sx n="56" d="100"/>
          <a:sy n="56" d="100"/>
        </p:scale>
        <p:origin x="-96" y="-629"/>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charts/_rels/chart1.xml.rels><?xml version="1.0" encoding="UTF-8" standalone="yes"?>
<Relationships xmlns="http://schemas.openxmlformats.org/package/2006/relationships"><Relationship Id="rId1" Type="http://schemas.openxmlformats.org/officeDocument/2006/relationships/oleObject" Target="file:///C:\Users\&#1053;&#1053;&#1062;\Desktop\Arbeit\Yaroslavl-Lundbec\Data\DA%20YarNas2013-18.xls" TargetMode="External"/></Relationships>
</file>

<file path=ppt/charts/_rels/chart2.xml.rels><?xml version="1.0" encoding="UTF-8" standalone="yes"?>
<Relationships xmlns="http://schemas.openxmlformats.org/package/2006/relationships"><Relationship Id="rId1" Type="http://schemas.openxmlformats.org/officeDocument/2006/relationships/package" Target="../embeddings/_____Microsoft_Office_Excel1.xlsx"/></Relationships>
</file>

<file path=ppt/charts/_rels/chart3.xml.rels><?xml version="1.0" encoding="UTF-8" standalone="yes"?>
<Relationships xmlns="http://schemas.openxmlformats.org/package/2006/relationships"><Relationship Id="rId1" Type="http://schemas.openxmlformats.org/officeDocument/2006/relationships/package" Target="../embeddings/_____Microsoft_Office_Excel2.xlsx"/></Relationships>
</file>

<file path=ppt/charts/_rels/chart4.xml.rels><?xml version="1.0" encoding="UTF-8" standalone="yes"?>
<Relationships xmlns="http://schemas.openxmlformats.org/package/2006/relationships"><Relationship Id="rId1" Type="http://schemas.openxmlformats.org/officeDocument/2006/relationships/package" Target="../embeddings/_____Microsoft_Office_Excel3.xlsx"/></Relationships>
</file>

<file path=ppt/charts/_rels/chart5.xml.rels><?xml version="1.0" encoding="UTF-8" standalone="yes"?>
<Relationships xmlns="http://schemas.openxmlformats.org/package/2006/relationships"><Relationship Id="rId1" Type="http://schemas.openxmlformats.org/officeDocument/2006/relationships/package" Target="../embeddings/_____Microsoft_Office_Excel4.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ru-RU"/>
  <c:style val="27"/>
  <c:chart>
    <c:plotArea>
      <c:layout/>
      <c:barChart>
        <c:barDir val="col"/>
        <c:grouping val="clustered"/>
        <c:ser>
          <c:idx val="0"/>
          <c:order val="0"/>
          <c:cat>
            <c:strRef>
              <c:f>'Возраст-графики '!$D$22:$D$29</c:f>
              <c:strCache>
                <c:ptCount val="8"/>
                <c:pt idx="0">
                  <c:v>25 - 29</c:v>
                </c:pt>
                <c:pt idx="1">
                  <c:v>30 - 34</c:v>
                </c:pt>
                <c:pt idx="2">
                  <c:v>35 - 39</c:v>
                </c:pt>
                <c:pt idx="3">
                  <c:v>40 - 44</c:v>
                </c:pt>
                <c:pt idx="4">
                  <c:v>45 - 49</c:v>
                </c:pt>
                <c:pt idx="5">
                  <c:v>50 - 54</c:v>
                </c:pt>
                <c:pt idx="6">
                  <c:v>55 - 59</c:v>
                </c:pt>
                <c:pt idx="7">
                  <c:v>60 - 65</c:v>
                </c:pt>
              </c:strCache>
            </c:strRef>
          </c:cat>
          <c:val>
            <c:numRef>
              <c:f>'Возраст-графики '!$E$22:$E$29</c:f>
              <c:numCache>
                <c:formatCode>General</c:formatCode>
                <c:ptCount val="8"/>
                <c:pt idx="0">
                  <c:v>48</c:v>
                </c:pt>
                <c:pt idx="1">
                  <c:v>56</c:v>
                </c:pt>
                <c:pt idx="2">
                  <c:v>281</c:v>
                </c:pt>
                <c:pt idx="3">
                  <c:v>262</c:v>
                </c:pt>
                <c:pt idx="4">
                  <c:v>197</c:v>
                </c:pt>
                <c:pt idx="5">
                  <c:v>85</c:v>
                </c:pt>
                <c:pt idx="6">
                  <c:v>37</c:v>
                </c:pt>
                <c:pt idx="7">
                  <c:v>34</c:v>
                </c:pt>
              </c:numCache>
            </c:numRef>
          </c:val>
        </c:ser>
        <c:axId val="75790976"/>
        <c:axId val="76247424"/>
      </c:barChart>
      <c:catAx>
        <c:axId val="75790976"/>
        <c:scaling>
          <c:orientation val="minMax"/>
        </c:scaling>
        <c:axPos val="b"/>
        <c:numFmt formatCode="General" sourceLinked="1"/>
        <c:tickLblPos val="nextTo"/>
        <c:crossAx val="76247424"/>
        <c:crosses val="autoZero"/>
        <c:auto val="1"/>
        <c:lblAlgn val="ctr"/>
        <c:lblOffset val="100"/>
      </c:catAx>
      <c:valAx>
        <c:axId val="76247424"/>
        <c:scaling>
          <c:orientation val="minMax"/>
        </c:scaling>
        <c:axPos val="l"/>
        <c:majorGridlines/>
        <c:numFmt formatCode="General" sourceLinked="1"/>
        <c:tickLblPos val="nextTo"/>
        <c:crossAx val="75790976"/>
        <c:crosses val="autoZero"/>
        <c:crossBetween val="between"/>
      </c:valAx>
    </c:plotArea>
    <c:plotVisOnly val="1"/>
    <c:dispBlanksAs val="gap"/>
  </c:chart>
  <c:txPr>
    <a:bodyPr/>
    <a:lstStyle/>
    <a:p>
      <a:pPr>
        <a:defRPr sz="1400">
          <a:latin typeface="Arial" pitchFamily="34" charset="0"/>
          <a:cs typeface="Arial" pitchFamily="34" charset="0"/>
        </a:defRPr>
      </a:pPr>
      <a:endParaRPr lang="ru-RU"/>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ru-RU"/>
  <c:style val="26"/>
  <c:chart>
    <c:autoTitleDeleted val="1"/>
    <c:plotArea>
      <c:layout/>
      <c:barChart>
        <c:barDir val="col"/>
        <c:grouping val="clustered"/>
        <c:ser>
          <c:idx val="0"/>
          <c:order val="0"/>
          <c:tx>
            <c:strRef>
              <c:f>Лист1!$B$1</c:f>
              <c:strCache>
                <c:ptCount val="1"/>
                <c:pt idx="0">
                  <c:v>все</c:v>
                </c:pt>
              </c:strCache>
            </c:strRef>
          </c:tx>
          <c:cat>
            <c:strRef>
              <c:f>Лист1!$A$2:$A$5</c:f>
              <c:strCache>
                <c:ptCount val="4"/>
                <c:pt idx="0">
                  <c:v>Примерно 1 раз в месяц</c:v>
                </c:pt>
                <c:pt idx="1">
                  <c:v>2-4 раза в месяц</c:v>
                </c:pt>
                <c:pt idx="2">
                  <c:v>2-3 раза в неделю</c:v>
                </c:pt>
                <c:pt idx="3">
                  <c:v>4 раза в неделю и чаще</c:v>
                </c:pt>
              </c:strCache>
            </c:strRef>
          </c:cat>
          <c:val>
            <c:numRef>
              <c:f>Лист1!$B$2:$B$5</c:f>
              <c:numCache>
                <c:formatCode>0.0%</c:formatCode>
                <c:ptCount val="4"/>
                <c:pt idx="0">
                  <c:v>0.42800000000000032</c:v>
                </c:pt>
                <c:pt idx="1">
                  <c:v>0.40200000000000002</c:v>
                </c:pt>
                <c:pt idx="2">
                  <c:v>9.4000000000000028E-2</c:v>
                </c:pt>
                <c:pt idx="3">
                  <c:v>7.5000000000000011E-2</c:v>
                </c:pt>
              </c:numCache>
            </c:numRef>
          </c:val>
        </c:ser>
        <c:ser>
          <c:idx val="1"/>
          <c:order val="1"/>
          <c:tx>
            <c:strRef>
              <c:f>Лист1!$C$1</c:f>
              <c:strCache>
                <c:ptCount val="1"/>
                <c:pt idx="0">
                  <c:v>мужчины</c:v>
                </c:pt>
              </c:strCache>
            </c:strRef>
          </c:tx>
          <c:cat>
            <c:strRef>
              <c:f>Лист1!$A$2:$A$5</c:f>
              <c:strCache>
                <c:ptCount val="4"/>
                <c:pt idx="0">
                  <c:v>Примерно 1 раз в месяц</c:v>
                </c:pt>
                <c:pt idx="1">
                  <c:v>2-4 раза в месяц</c:v>
                </c:pt>
                <c:pt idx="2">
                  <c:v>2-3 раза в неделю</c:v>
                </c:pt>
                <c:pt idx="3">
                  <c:v>4 раза в неделю и чаще</c:v>
                </c:pt>
              </c:strCache>
            </c:strRef>
          </c:cat>
          <c:val>
            <c:numRef>
              <c:f>Лист1!$C$2:$C$5</c:f>
              <c:numCache>
                <c:formatCode>0.0%</c:formatCode>
                <c:ptCount val="4"/>
                <c:pt idx="0">
                  <c:v>0.30800000000000038</c:v>
                </c:pt>
                <c:pt idx="1">
                  <c:v>0.46600000000000008</c:v>
                </c:pt>
                <c:pt idx="2">
                  <c:v>0.12400000000000012</c:v>
                </c:pt>
                <c:pt idx="3">
                  <c:v>0.10199999999999998</c:v>
                </c:pt>
              </c:numCache>
            </c:numRef>
          </c:val>
        </c:ser>
        <c:ser>
          <c:idx val="2"/>
          <c:order val="2"/>
          <c:tx>
            <c:strRef>
              <c:f>Лист1!$D$1</c:f>
              <c:strCache>
                <c:ptCount val="1"/>
                <c:pt idx="0">
                  <c:v>женщины</c:v>
                </c:pt>
              </c:strCache>
            </c:strRef>
          </c:tx>
          <c:cat>
            <c:strRef>
              <c:f>Лист1!$A$2:$A$5</c:f>
              <c:strCache>
                <c:ptCount val="4"/>
                <c:pt idx="0">
                  <c:v>Примерно 1 раз в месяц</c:v>
                </c:pt>
                <c:pt idx="1">
                  <c:v>2-4 раза в месяц</c:v>
                </c:pt>
                <c:pt idx="2">
                  <c:v>2-3 раза в неделю</c:v>
                </c:pt>
                <c:pt idx="3">
                  <c:v>4 раза в неделю и чаще</c:v>
                </c:pt>
              </c:strCache>
            </c:strRef>
          </c:cat>
          <c:val>
            <c:numRef>
              <c:f>Лист1!$D$2:$D$5</c:f>
              <c:numCache>
                <c:formatCode>0.0%</c:formatCode>
                <c:ptCount val="4"/>
                <c:pt idx="0">
                  <c:v>0.61500000000000199</c:v>
                </c:pt>
                <c:pt idx="1">
                  <c:v>0.30400000000000038</c:v>
                </c:pt>
                <c:pt idx="2">
                  <c:v>4.8000000000000001E-2</c:v>
                </c:pt>
                <c:pt idx="3">
                  <c:v>3.3000000000000002E-2</c:v>
                </c:pt>
              </c:numCache>
            </c:numRef>
          </c:val>
        </c:ser>
        <c:axId val="118657792"/>
        <c:axId val="119786112"/>
      </c:barChart>
      <c:catAx>
        <c:axId val="118657792"/>
        <c:scaling>
          <c:orientation val="minMax"/>
        </c:scaling>
        <c:axPos val="b"/>
        <c:majorTickMark val="none"/>
        <c:tickLblPos val="nextTo"/>
        <c:crossAx val="119786112"/>
        <c:crosses val="autoZero"/>
        <c:auto val="1"/>
        <c:lblAlgn val="ctr"/>
        <c:lblOffset val="100"/>
      </c:catAx>
      <c:valAx>
        <c:axId val="119786112"/>
        <c:scaling>
          <c:orientation val="minMax"/>
        </c:scaling>
        <c:axPos val="l"/>
        <c:majorGridlines/>
        <c:numFmt formatCode="0%" sourceLinked="0"/>
        <c:majorTickMark val="none"/>
        <c:tickLblPos val="nextTo"/>
        <c:crossAx val="118657792"/>
        <c:crosses val="autoZero"/>
        <c:crossBetween val="between"/>
      </c:valAx>
      <c:dTable>
        <c:showHorzBorder val="1"/>
        <c:showVertBorder val="1"/>
        <c:showOutline val="1"/>
        <c:showKeys val="1"/>
      </c:dTable>
    </c:plotArea>
    <c:plotVisOnly val="1"/>
  </c:chart>
  <c:spPr>
    <a:ln>
      <a:solidFill>
        <a:srgbClr val="132DAD"/>
      </a:solidFill>
    </a:ln>
  </c:spPr>
  <c:txPr>
    <a:bodyPr/>
    <a:lstStyle/>
    <a:p>
      <a:pPr>
        <a:defRPr sz="1400">
          <a:latin typeface="Arial" pitchFamily="34" charset="0"/>
          <a:cs typeface="Arial" pitchFamily="34" charset="0"/>
        </a:defRPr>
      </a:pPr>
      <a:endParaRPr lang="ru-RU"/>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ru-RU"/>
  <c:style val="26"/>
  <c:chart>
    <c:autoTitleDeleted val="1"/>
    <c:plotArea>
      <c:layout/>
      <c:barChart>
        <c:barDir val="col"/>
        <c:grouping val="clustered"/>
        <c:ser>
          <c:idx val="0"/>
          <c:order val="0"/>
          <c:tx>
            <c:strRef>
              <c:f>Лист1!$B$1</c:f>
              <c:strCache>
                <c:ptCount val="1"/>
                <c:pt idx="0">
                  <c:v>все</c:v>
                </c:pt>
              </c:strCache>
            </c:strRef>
          </c:tx>
          <c:cat>
            <c:strRef>
              <c:f>Лист1!$A$2:$A$6</c:f>
              <c:strCache>
                <c:ptCount val="5"/>
                <c:pt idx="0">
                  <c:v>(40% об) крепкие напитки</c:v>
                </c:pt>
                <c:pt idx="1">
                  <c:v>(5% об) пиво</c:v>
                </c:pt>
                <c:pt idx="2">
                  <c:v>(11-13% об) сухое вино</c:v>
                </c:pt>
                <c:pt idx="3">
                  <c:v>(17-20% об) крепленое вино</c:v>
                </c:pt>
                <c:pt idx="4">
                  <c:v>(15% об) алкогольные коктейли</c:v>
                </c:pt>
              </c:strCache>
            </c:strRef>
          </c:cat>
          <c:val>
            <c:numRef>
              <c:f>Лист1!$B$2:$B$6</c:f>
              <c:numCache>
                <c:formatCode>0.0%</c:formatCode>
                <c:ptCount val="5"/>
                <c:pt idx="0">
                  <c:v>0.67800000000000205</c:v>
                </c:pt>
                <c:pt idx="1">
                  <c:v>0.5</c:v>
                </c:pt>
                <c:pt idx="2">
                  <c:v>0.42800000000000032</c:v>
                </c:pt>
                <c:pt idx="3">
                  <c:v>0.24100000000000021</c:v>
                </c:pt>
                <c:pt idx="4">
                  <c:v>8.9000000000000065E-2</c:v>
                </c:pt>
              </c:numCache>
            </c:numRef>
          </c:val>
        </c:ser>
        <c:ser>
          <c:idx val="1"/>
          <c:order val="1"/>
          <c:tx>
            <c:strRef>
              <c:f>Лист1!$C$1</c:f>
              <c:strCache>
                <c:ptCount val="1"/>
                <c:pt idx="0">
                  <c:v>мужчины</c:v>
                </c:pt>
              </c:strCache>
            </c:strRef>
          </c:tx>
          <c:cat>
            <c:strRef>
              <c:f>Лист1!$A$2:$A$6</c:f>
              <c:strCache>
                <c:ptCount val="5"/>
                <c:pt idx="0">
                  <c:v>(40% об) крепкие напитки</c:v>
                </c:pt>
                <c:pt idx="1">
                  <c:v>(5% об) пиво</c:v>
                </c:pt>
                <c:pt idx="2">
                  <c:v>(11-13% об) сухое вино</c:v>
                </c:pt>
                <c:pt idx="3">
                  <c:v>(17-20% об) крепленое вино</c:v>
                </c:pt>
                <c:pt idx="4">
                  <c:v>(15% об) алкогольные коктейли</c:v>
                </c:pt>
              </c:strCache>
            </c:strRef>
          </c:cat>
          <c:val>
            <c:numRef>
              <c:f>Лист1!$C$2:$C$6</c:f>
              <c:numCache>
                <c:formatCode>0.0%</c:formatCode>
                <c:ptCount val="5"/>
                <c:pt idx="0">
                  <c:v>0.83300000000000063</c:v>
                </c:pt>
                <c:pt idx="1">
                  <c:v>0.64100000000000179</c:v>
                </c:pt>
                <c:pt idx="2">
                  <c:v>0.23900000000000021</c:v>
                </c:pt>
                <c:pt idx="3">
                  <c:v>0.21300000000000024</c:v>
                </c:pt>
                <c:pt idx="4">
                  <c:v>9.3000000000000208E-2</c:v>
                </c:pt>
              </c:numCache>
            </c:numRef>
          </c:val>
        </c:ser>
        <c:ser>
          <c:idx val="2"/>
          <c:order val="2"/>
          <c:tx>
            <c:strRef>
              <c:f>Лист1!$D$1</c:f>
              <c:strCache>
                <c:ptCount val="1"/>
                <c:pt idx="0">
                  <c:v>женщины</c:v>
                </c:pt>
              </c:strCache>
            </c:strRef>
          </c:tx>
          <c:cat>
            <c:strRef>
              <c:f>Лист1!$A$2:$A$6</c:f>
              <c:strCache>
                <c:ptCount val="5"/>
                <c:pt idx="0">
                  <c:v>(40% об) крепкие напитки</c:v>
                </c:pt>
                <c:pt idx="1">
                  <c:v>(5% об) пиво</c:v>
                </c:pt>
                <c:pt idx="2">
                  <c:v>(11-13% об) сухое вино</c:v>
                </c:pt>
                <c:pt idx="3">
                  <c:v>(17-20% об) крепленое вино</c:v>
                </c:pt>
                <c:pt idx="4">
                  <c:v>(15% об) алкогольные коктейли</c:v>
                </c:pt>
              </c:strCache>
            </c:strRef>
          </c:cat>
          <c:val>
            <c:numRef>
              <c:f>Лист1!$D$2:$D$6</c:f>
              <c:numCache>
                <c:formatCode>0.0%</c:formatCode>
                <c:ptCount val="5"/>
                <c:pt idx="0">
                  <c:v>0.43900000000000078</c:v>
                </c:pt>
                <c:pt idx="1">
                  <c:v>0.28000000000000008</c:v>
                </c:pt>
                <c:pt idx="2">
                  <c:v>0.71900000000000064</c:v>
                </c:pt>
                <c:pt idx="3">
                  <c:v>0.28600000000000031</c:v>
                </c:pt>
                <c:pt idx="4">
                  <c:v>8.2000000000000003E-2</c:v>
                </c:pt>
              </c:numCache>
            </c:numRef>
          </c:val>
        </c:ser>
        <c:axId val="114284800"/>
        <c:axId val="114348032"/>
      </c:barChart>
      <c:catAx>
        <c:axId val="114284800"/>
        <c:scaling>
          <c:orientation val="minMax"/>
        </c:scaling>
        <c:axPos val="b"/>
        <c:majorTickMark val="none"/>
        <c:tickLblPos val="nextTo"/>
        <c:crossAx val="114348032"/>
        <c:crosses val="autoZero"/>
        <c:auto val="1"/>
        <c:lblAlgn val="ctr"/>
        <c:lblOffset val="100"/>
      </c:catAx>
      <c:valAx>
        <c:axId val="114348032"/>
        <c:scaling>
          <c:orientation val="minMax"/>
        </c:scaling>
        <c:axPos val="l"/>
        <c:majorGridlines/>
        <c:numFmt formatCode="0%" sourceLinked="0"/>
        <c:majorTickMark val="none"/>
        <c:tickLblPos val="nextTo"/>
        <c:crossAx val="114284800"/>
        <c:crosses val="autoZero"/>
        <c:crossBetween val="between"/>
      </c:valAx>
      <c:dTable>
        <c:showHorzBorder val="1"/>
        <c:showVertBorder val="1"/>
        <c:showOutline val="1"/>
        <c:showKeys val="1"/>
      </c:dTable>
    </c:plotArea>
    <c:plotVisOnly val="1"/>
  </c:chart>
  <c:txPr>
    <a:bodyPr/>
    <a:lstStyle/>
    <a:p>
      <a:pPr>
        <a:defRPr sz="1400">
          <a:latin typeface="Arial" pitchFamily="34" charset="0"/>
          <a:cs typeface="Arial" pitchFamily="34" charset="0"/>
        </a:defRPr>
      </a:pPr>
      <a:endParaRPr lang="ru-RU"/>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ru-RU"/>
  <c:style val="26"/>
  <c:chart>
    <c:autoTitleDeleted val="1"/>
    <c:plotArea>
      <c:layout/>
      <c:barChart>
        <c:barDir val="col"/>
        <c:grouping val="clustered"/>
        <c:ser>
          <c:idx val="0"/>
          <c:order val="0"/>
          <c:tx>
            <c:strRef>
              <c:f>Лист1!$B$1</c:f>
              <c:strCache>
                <c:ptCount val="1"/>
                <c:pt idx="0">
                  <c:v>все</c:v>
                </c:pt>
              </c:strCache>
            </c:strRef>
          </c:tx>
          <c:cat>
            <c:strRef>
              <c:f>Лист1!$A$2:$A$6</c:f>
              <c:strCache>
                <c:ptCount val="5"/>
                <c:pt idx="0">
                  <c:v>1-2 порции</c:v>
                </c:pt>
                <c:pt idx="1">
                  <c:v>3-4 порции</c:v>
                </c:pt>
                <c:pt idx="2">
                  <c:v>5-6 порций</c:v>
                </c:pt>
                <c:pt idx="3">
                  <c:v>7-9 порций</c:v>
                </c:pt>
                <c:pt idx="4">
                  <c:v>более 10 порций</c:v>
                </c:pt>
              </c:strCache>
            </c:strRef>
          </c:cat>
          <c:val>
            <c:numRef>
              <c:f>Лист1!$B$2:$B$6</c:f>
              <c:numCache>
                <c:formatCode>0.0%</c:formatCode>
                <c:ptCount val="5"/>
                <c:pt idx="0">
                  <c:v>0.113</c:v>
                </c:pt>
                <c:pt idx="1">
                  <c:v>0.19400000000000001</c:v>
                </c:pt>
                <c:pt idx="2">
                  <c:v>7.3999999999999996E-2</c:v>
                </c:pt>
                <c:pt idx="3">
                  <c:v>0.16300000000000001</c:v>
                </c:pt>
                <c:pt idx="4">
                  <c:v>0.13300000000000001</c:v>
                </c:pt>
              </c:numCache>
            </c:numRef>
          </c:val>
        </c:ser>
        <c:ser>
          <c:idx val="1"/>
          <c:order val="1"/>
          <c:tx>
            <c:strRef>
              <c:f>Лист1!$C$1</c:f>
              <c:strCache>
                <c:ptCount val="1"/>
                <c:pt idx="0">
                  <c:v>мужчины</c:v>
                </c:pt>
              </c:strCache>
            </c:strRef>
          </c:tx>
          <c:cat>
            <c:strRef>
              <c:f>Лист1!$A$2:$A$6</c:f>
              <c:strCache>
                <c:ptCount val="5"/>
                <c:pt idx="0">
                  <c:v>1-2 порции</c:v>
                </c:pt>
                <c:pt idx="1">
                  <c:v>3-4 порции</c:v>
                </c:pt>
                <c:pt idx="2">
                  <c:v>5-6 порций</c:v>
                </c:pt>
                <c:pt idx="3">
                  <c:v>7-9 порций</c:v>
                </c:pt>
                <c:pt idx="4">
                  <c:v>более 10 порций</c:v>
                </c:pt>
              </c:strCache>
            </c:strRef>
          </c:cat>
          <c:val>
            <c:numRef>
              <c:f>Лист1!$C$2:$C$6</c:f>
              <c:numCache>
                <c:formatCode>0.0%</c:formatCode>
                <c:ptCount val="5"/>
                <c:pt idx="0">
                  <c:v>7.0999999999999994E-2</c:v>
                </c:pt>
                <c:pt idx="1">
                  <c:v>0.22900000000000001</c:v>
                </c:pt>
                <c:pt idx="2">
                  <c:v>0.10700000000000012</c:v>
                </c:pt>
                <c:pt idx="3">
                  <c:v>0.23400000000000001</c:v>
                </c:pt>
                <c:pt idx="4">
                  <c:v>0.191</c:v>
                </c:pt>
              </c:numCache>
            </c:numRef>
          </c:val>
        </c:ser>
        <c:ser>
          <c:idx val="2"/>
          <c:order val="2"/>
          <c:tx>
            <c:strRef>
              <c:f>Лист1!$D$1</c:f>
              <c:strCache>
                <c:ptCount val="1"/>
                <c:pt idx="0">
                  <c:v>женщины</c:v>
                </c:pt>
              </c:strCache>
            </c:strRef>
          </c:tx>
          <c:cat>
            <c:strRef>
              <c:f>Лист1!$A$2:$A$6</c:f>
              <c:strCache>
                <c:ptCount val="5"/>
                <c:pt idx="0">
                  <c:v>1-2 порции</c:v>
                </c:pt>
                <c:pt idx="1">
                  <c:v>3-4 порции</c:v>
                </c:pt>
                <c:pt idx="2">
                  <c:v>5-6 порций</c:v>
                </c:pt>
                <c:pt idx="3">
                  <c:v>7-9 порций</c:v>
                </c:pt>
                <c:pt idx="4">
                  <c:v>более 10 порций</c:v>
                </c:pt>
              </c:strCache>
            </c:strRef>
          </c:cat>
          <c:val>
            <c:numRef>
              <c:f>Лист1!$D$2:$D$6</c:f>
              <c:numCache>
                <c:formatCode>0.0%</c:formatCode>
                <c:ptCount val="5"/>
                <c:pt idx="0">
                  <c:v>0.17900000000000021</c:v>
                </c:pt>
                <c:pt idx="1">
                  <c:v>0.14000000000000001</c:v>
                </c:pt>
                <c:pt idx="2">
                  <c:v>2.3E-2</c:v>
                </c:pt>
                <c:pt idx="3">
                  <c:v>5.3999999999999999E-2</c:v>
                </c:pt>
                <c:pt idx="4">
                  <c:v>4.3000000000000003E-2</c:v>
                </c:pt>
              </c:numCache>
            </c:numRef>
          </c:val>
        </c:ser>
        <c:axId val="115127424"/>
        <c:axId val="115128960"/>
      </c:barChart>
      <c:catAx>
        <c:axId val="115127424"/>
        <c:scaling>
          <c:orientation val="minMax"/>
        </c:scaling>
        <c:axPos val="b"/>
        <c:majorTickMark val="none"/>
        <c:tickLblPos val="nextTo"/>
        <c:crossAx val="115128960"/>
        <c:crosses val="autoZero"/>
        <c:auto val="1"/>
        <c:lblAlgn val="ctr"/>
        <c:lblOffset val="100"/>
      </c:catAx>
      <c:valAx>
        <c:axId val="115128960"/>
        <c:scaling>
          <c:orientation val="minMax"/>
        </c:scaling>
        <c:axPos val="l"/>
        <c:majorGridlines/>
        <c:numFmt formatCode="0%" sourceLinked="0"/>
        <c:majorTickMark val="none"/>
        <c:tickLblPos val="nextTo"/>
        <c:crossAx val="115127424"/>
        <c:crosses val="autoZero"/>
        <c:crossBetween val="between"/>
      </c:valAx>
      <c:dTable>
        <c:showHorzBorder val="1"/>
        <c:showVertBorder val="1"/>
        <c:showOutline val="1"/>
        <c:showKeys val="1"/>
      </c:dTable>
    </c:plotArea>
    <c:plotVisOnly val="1"/>
  </c:chart>
  <c:spPr>
    <a:ln>
      <a:solidFill>
        <a:srgbClr val="132DAD"/>
      </a:solidFill>
    </a:ln>
  </c:spPr>
  <c:txPr>
    <a:bodyPr/>
    <a:lstStyle/>
    <a:p>
      <a:pPr>
        <a:defRPr sz="1400">
          <a:latin typeface="Arial" pitchFamily="34" charset="0"/>
          <a:cs typeface="Arial" pitchFamily="34" charset="0"/>
        </a:defRPr>
      </a:pPr>
      <a:endParaRPr lang="ru-RU"/>
    </a:p>
  </c:txPr>
  <c:externalData r:id="rId1"/>
</c:chartSpace>
</file>

<file path=ppt/charts/chart5.xml><?xml version="1.0" encoding="utf-8"?>
<c:chartSpace xmlns:c="http://schemas.openxmlformats.org/drawingml/2006/chart" xmlns:a="http://schemas.openxmlformats.org/drawingml/2006/main" xmlns:r="http://schemas.openxmlformats.org/officeDocument/2006/relationships">
  <c:date1904 val="1"/>
  <c:lang val="ru-RU"/>
  <c:style val="26"/>
  <c:chart>
    <c:autoTitleDeleted val="1"/>
    <c:plotArea>
      <c:layout>
        <c:manualLayout>
          <c:layoutTarget val="inner"/>
          <c:xMode val="edge"/>
          <c:yMode val="edge"/>
          <c:x val="6.0034186016368563E-2"/>
          <c:y val="3.1331924976826811E-2"/>
          <c:w val="0.92379862885605302"/>
          <c:h val="0.6577645651984616"/>
        </c:manualLayout>
      </c:layout>
      <c:barChart>
        <c:barDir val="col"/>
        <c:grouping val="clustered"/>
        <c:ser>
          <c:idx val="0"/>
          <c:order val="0"/>
          <c:tx>
            <c:strRef>
              <c:f>Лист1!$B$1</c:f>
              <c:strCache>
                <c:ptCount val="1"/>
                <c:pt idx="0">
                  <c:v>все</c:v>
                </c:pt>
              </c:strCache>
            </c:strRef>
          </c:tx>
          <c:dLbls>
            <c:txPr>
              <a:bodyPr/>
              <a:lstStyle/>
              <a:p>
                <a:pPr>
                  <a:defRPr b="1"/>
                </a:pPr>
                <a:endParaRPr lang="ru-RU"/>
              </a:p>
            </c:txPr>
            <c:showVal val="1"/>
          </c:dLbls>
          <c:cat>
            <c:strRef>
              <c:f>Лист1!$A$2:$A$7</c:f>
              <c:strCache>
                <c:ptCount val="6"/>
                <c:pt idx="0">
                  <c:v>употребление шести или более стандартных порций за один день выпивки</c:v>
                </c:pt>
                <c:pt idx="1">
                  <c:v>чувство вины или раскаяния после употребления алкоголя накануне</c:v>
                </c:pt>
                <c:pt idx="2">
                  <c:v>не делали из-за употребления алкоголя то, что обычно планировалось сделать</c:v>
                </c:pt>
                <c:pt idx="3">
                  <c:v>не помнили наутро, что было накануне вечером из-за употребления алкоголя</c:v>
                </c:pt>
                <c:pt idx="4">
                  <c:v>нуждались в алкоголе утром, чтобы прийти в себя после злоупотребления накануне</c:v>
                </c:pt>
                <c:pt idx="5">
                  <c:v>не могли прекратить пить после того, как начали</c:v>
                </c:pt>
              </c:strCache>
            </c:strRef>
          </c:cat>
          <c:val>
            <c:numRef>
              <c:f>Лист1!$B$2:$B$7</c:f>
              <c:numCache>
                <c:formatCode>0.0%</c:formatCode>
                <c:ptCount val="6"/>
                <c:pt idx="0">
                  <c:v>0.48900000000000032</c:v>
                </c:pt>
                <c:pt idx="1">
                  <c:v>0.24900000000000044</c:v>
                </c:pt>
                <c:pt idx="2">
                  <c:v>0.20400000000000001</c:v>
                </c:pt>
                <c:pt idx="3">
                  <c:v>0.16700000000000001</c:v>
                </c:pt>
                <c:pt idx="4">
                  <c:v>0.14700000000000021</c:v>
                </c:pt>
                <c:pt idx="5">
                  <c:v>0.13500000000000001</c:v>
                </c:pt>
              </c:numCache>
            </c:numRef>
          </c:val>
        </c:ser>
        <c:ser>
          <c:idx val="1"/>
          <c:order val="1"/>
          <c:tx>
            <c:strRef>
              <c:f>Лист1!$C$1</c:f>
              <c:strCache>
                <c:ptCount val="1"/>
                <c:pt idx="0">
                  <c:v>мужчины</c:v>
                </c:pt>
              </c:strCache>
            </c:strRef>
          </c:tx>
          <c:dLbls>
            <c:txPr>
              <a:bodyPr/>
              <a:lstStyle/>
              <a:p>
                <a:pPr>
                  <a:defRPr b="1"/>
                </a:pPr>
                <a:endParaRPr lang="ru-RU"/>
              </a:p>
            </c:txPr>
            <c:showVal val="1"/>
          </c:dLbls>
          <c:cat>
            <c:strRef>
              <c:f>Лист1!$A$2:$A$7</c:f>
              <c:strCache>
                <c:ptCount val="6"/>
                <c:pt idx="0">
                  <c:v>употребление шести или более стандартных порций за один день выпивки</c:v>
                </c:pt>
                <c:pt idx="1">
                  <c:v>чувство вины или раскаяния после употребления алкоголя накануне</c:v>
                </c:pt>
                <c:pt idx="2">
                  <c:v>не делали из-за употребления алкоголя то, что обычно планировалось сделать</c:v>
                </c:pt>
                <c:pt idx="3">
                  <c:v>не помнили наутро, что было накануне вечером из-за употребления алкоголя</c:v>
                </c:pt>
                <c:pt idx="4">
                  <c:v>нуждались в алкоголе утром, чтобы прийти в себя после злоупотребления накануне</c:v>
                </c:pt>
                <c:pt idx="5">
                  <c:v>не могли прекратить пить после того, как начали</c:v>
                </c:pt>
              </c:strCache>
            </c:strRef>
          </c:cat>
          <c:val>
            <c:numRef>
              <c:f>Лист1!$C$2:$C$7</c:f>
              <c:numCache>
                <c:formatCode>0.0%</c:formatCode>
                <c:ptCount val="6"/>
                <c:pt idx="0">
                  <c:v>0.59799999999999998</c:v>
                </c:pt>
                <c:pt idx="1">
                  <c:v>0.30900000000000089</c:v>
                </c:pt>
                <c:pt idx="2">
                  <c:v>0.26200000000000001</c:v>
                </c:pt>
                <c:pt idx="3">
                  <c:v>0.21900000000000044</c:v>
                </c:pt>
                <c:pt idx="4">
                  <c:v>0.19600000000000001</c:v>
                </c:pt>
                <c:pt idx="5">
                  <c:v>0.17200000000000001</c:v>
                </c:pt>
              </c:numCache>
            </c:numRef>
          </c:val>
        </c:ser>
        <c:ser>
          <c:idx val="2"/>
          <c:order val="2"/>
          <c:tx>
            <c:strRef>
              <c:f>Лист1!$D$1</c:f>
              <c:strCache>
                <c:ptCount val="1"/>
                <c:pt idx="0">
                  <c:v>женщины</c:v>
                </c:pt>
              </c:strCache>
            </c:strRef>
          </c:tx>
          <c:dLbls>
            <c:dLbl>
              <c:idx val="0"/>
              <c:layout>
                <c:manualLayout>
                  <c:x val="8.8184646150428238E-3"/>
                  <c:y val="9.5334752595057463E-3"/>
                </c:manualLayout>
              </c:layout>
              <c:showVal val="1"/>
            </c:dLbl>
            <c:txPr>
              <a:bodyPr/>
              <a:lstStyle/>
              <a:p>
                <a:pPr>
                  <a:defRPr b="1"/>
                </a:pPr>
                <a:endParaRPr lang="ru-RU"/>
              </a:p>
            </c:txPr>
            <c:showVal val="1"/>
          </c:dLbls>
          <c:cat>
            <c:strRef>
              <c:f>Лист1!$A$2:$A$7</c:f>
              <c:strCache>
                <c:ptCount val="6"/>
                <c:pt idx="0">
                  <c:v>употребление шести или более стандартных порций за один день выпивки</c:v>
                </c:pt>
                <c:pt idx="1">
                  <c:v>чувство вины или раскаяния после употребления алкоголя накануне</c:v>
                </c:pt>
                <c:pt idx="2">
                  <c:v>не делали из-за употребления алкоголя то, что обычно планировалось сделать</c:v>
                </c:pt>
                <c:pt idx="3">
                  <c:v>не помнили наутро, что было накануне вечером из-за употребления алкоголя</c:v>
                </c:pt>
                <c:pt idx="4">
                  <c:v>нуждались в алкоголе утром, чтобы прийти в себя после злоупотребления накануне</c:v>
                </c:pt>
                <c:pt idx="5">
                  <c:v>не могли прекратить пить после того, как начали</c:v>
                </c:pt>
              </c:strCache>
            </c:strRef>
          </c:cat>
          <c:val>
            <c:numRef>
              <c:f>Лист1!$D$2:$D$7</c:f>
              <c:numCache>
                <c:formatCode>0.0%</c:formatCode>
                <c:ptCount val="6"/>
                <c:pt idx="0">
                  <c:v>0.32100000000000101</c:v>
                </c:pt>
                <c:pt idx="1">
                  <c:v>0.15600000000000044</c:v>
                </c:pt>
                <c:pt idx="2">
                  <c:v>0.115</c:v>
                </c:pt>
                <c:pt idx="3">
                  <c:v>8.7000000000000022E-2</c:v>
                </c:pt>
                <c:pt idx="4">
                  <c:v>7.0999999999999994E-2</c:v>
                </c:pt>
                <c:pt idx="5">
                  <c:v>7.9000000000000223E-2</c:v>
                </c:pt>
              </c:numCache>
            </c:numRef>
          </c:val>
        </c:ser>
        <c:dLbls>
          <c:showVal val="1"/>
        </c:dLbls>
        <c:gapWidth val="75"/>
        <c:axId val="120152064"/>
        <c:axId val="120153600"/>
      </c:barChart>
      <c:catAx>
        <c:axId val="120152064"/>
        <c:scaling>
          <c:orientation val="minMax"/>
        </c:scaling>
        <c:axPos val="b"/>
        <c:majorGridlines>
          <c:spPr>
            <a:ln w="3175"/>
          </c:spPr>
        </c:majorGridlines>
        <c:majorTickMark val="none"/>
        <c:tickLblPos val="nextTo"/>
        <c:crossAx val="120153600"/>
        <c:crosses val="autoZero"/>
        <c:auto val="1"/>
        <c:lblAlgn val="ctr"/>
        <c:lblOffset val="100"/>
      </c:catAx>
      <c:valAx>
        <c:axId val="120153600"/>
        <c:scaling>
          <c:orientation val="minMax"/>
        </c:scaling>
        <c:axPos val="l"/>
        <c:majorGridlines>
          <c:spPr>
            <a:ln w="3175"/>
          </c:spPr>
        </c:majorGridlines>
        <c:numFmt formatCode="0%" sourceLinked="0"/>
        <c:majorTickMark val="in"/>
        <c:tickLblPos val="nextTo"/>
        <c:crossAx val="120152064"/>
        <c:crosses val="autoZero"/>
        <c:crossBetween val="between"/>
      </c:valAx>
    </c:plotArea>
    <c:legend>
      <c:legendPos val="b"/>
      <c:layout>
        <c:manualLayout>
          <c:xMode val="edge"/>
          <c:yMode val="edge"/>
          <c:x val="0.34959321649446357"/>
          <c:y val="0.91363975431301503"/>
          <c:w val="0.29640433470355182"/>
          <c:h val="7.1242877775485269E-2"/>
        </c:manualLayout>
      </c:layout>
      <c:spPr>
        <a:ln>
          <a:solidFill>
            <a:schemeClr val="accent6">
              <a:lumMod val="75000"/>
            </a:schemeClr>
          </a:solidFill>
        </a:ln>
      </c:spPr>
    </c:legend>
    <c:plotVisOnly val="1"/>
  </c:chart>
  <c:spPr>
    <a:ln>
      <a:solidFill>
        <a:srgbClr val="132DAD"/>
      </a:solidFill>
    </a:ln>
  </c:spPr>
  <c:txPr>
    <a:bodyPr/>
    <a:lstStyle/>
    <a:p>
      <a:pPr>
        <a:defRPr sz="1200">
          <a:latin typeface="Arial" pitchFamily="34" charset="0"/>
          <a:cs typeface="Arial" pitchFamily="34" charset="0"/>
        </a:defRPr>
      </a:pPr>
      <a:endParaRPr lang="ru-RU"/>
    </a:p>
  </c:txPr>
  <c:externalData r:id="rId1"/>
</c:chartSpace>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0.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2706" name="Rectangle 2"/>
          <p:cNvSpPr>
            <a:spLocks noGrp="1" noChangeArrowheads="1"/>
          </p:cNvSpPr>
          <p:nvPr>
            <p:ph type="hdr" sz="quarter"/>
          </p:nvPr>
        </p:nvSpPr>
        <p:spPr bwMode="auto">
          <a:xfrm>
            <a:off x="0" y="0"/>
            <a:ext cx="2946400" cy="496888"/>
          </a:xfrm>
          <a:prstGeom prst="rect">
            <a:avLst/>
          </a:prstGeom>
          <a:noFill/>
          <a:ln w="9525">
            <a:noFill/>
            <a:miter lim="800000"/>
            <a:headEnd/>
            <a:tailEnd/>
          </a:ln>
          <a:effectLst/>
        </p:spPr>
        <p:txBody>
          <a:bodyPr vert="horz" wrap="square" lIns="91431" tIns="45716" rIns="91431" bIns="45716" numCol="1" anchor="t" anchorCtr="0" compatLnSpc="1">
            <a:prstTxWarp prst="textNoShape">
              <a:avLst/>
            </a:prstTxWarp>
          </a:bodyPr>
          <a:lstStyle>
            <a:lvl1pPr defTabSz="912813">
              <a:defRPr sz="1200"/>
            </a:lvl1pPr>
          </a:lstStyle>
          <a:p>
            <a:pPr>
              <a:defRPr/>
            </a:pPr>
            <a:endParaRPr lang="ru-RU"/>
          </a:p>
        </p:txBody>
      </p:sp>
      <p:sp>
        <p:nvSpPr>
          <p:cNvPr id="72707" name="Rectangle 3"/>
          <p:cNvSpPr>
            <a:spLocks noGrp="1" noChangeArrowheads="1"/>
          </p:cNvSpPr>
          <p:nvPr>
            <p:ph type="dt" idx="1"/>
          </p:nvPr>
        </p:nvSpPr>
        <p:spPr bwMode="auto">
          <a:xfrm>
            <a:off x="3849688" y="0"/>
            <a:ext cx="2946400" cy="496888"/>
          </a:xfrm>
          <a:prstGeom prst="rect">
            <a:avLst/>
          </a:prstGeom>
          <a:noFill/>
          <a:ln w="9525">
            <a:noFill/>
            <a:miter lim="800000"/>
            <a:headEnd/>
            <a:tailEnd/>
          </a:ln>
          <a:effectLst/>
        </p:spPr>
        <p:txBody>
          <a:bodyPr vert="horz" wrap="square" lIns="91431" tIns="45716" rIns="91431" bIns="45716" numCol="1" anchor="t" anchorCtr="0" compatLnSpc="1">
            <a:prstTxWarp prst="textNoShape">
              <a:avLst/>
            </a:prstTxWarp>
          </a:bodyPr>
          <a:lstStyle>
            <a:lvl1pPr algn="r" defTabSz="912813">
              <a:defRPr sz="1200"/>
            </a:lvl1pPr>
          </a:lstStyle>
          <a:p>
            <a:pPr>
              <a:defRPr/>
            </a:pPr>
            <a:endParaRPr lang="ru-RU"/>
          </a:p>
        </p:txBody>
      </p:sp>
      <p:sp>
        <p:nvSpPr>
          <p:cNvPr id="82948" name="Rectangle 4"/>
          <p:cNvSpPr>
            <a:spLocks noGrp="1" noRot="1" noChangeAspect="1" noChangeArrowheads="1" noTextEdit="1"/>
          </p:cNvSpPr>
          <p:nvPr>
            <p:ph type="sldImg" idx="2"/>
          </p:nvPr>
        </p:nvSpPr>
        <p:spPr bwMode="auto">
          <a:xfrm>
            <a:off x="919163" y="744538"/>
            <a:ext cx="4960937" cy="3722687"/>
          </a:xfrm>
          <a:prstGeom prst="rect">
            <a:avLst/>
          </a:prstGeom>
          <a:noFill/>
          <a:ln w="9525">
            <a:solidFill>
              <a:srgbClr val="000000"/>
            </a:solidFill>
            <a:miter lim="800000"/>
            <a:headEnd/>
            <a:tailEnd/>
          </a:ln>
        </p:spPr>
      </p:sp>
      <p:sp>
        <p:nvSpPr>
          <p:cNvPr id="72709" name="Rectangle 5"/>
          <p:cNvSpPr>
            <a:spLocks noGrp="1" noChangeArrowheads="1"/>
          </p:cNvSpPr>
          <p:nvPr>
            <p:ph type="body" sz="quarter" idx="3"/>
          </p:nvPr>
        </p:nvSpPr>
        <p:spPr bwMode="auto">
          <a:xfrm>
            <a:off x="679450" y="4716463"/>
            <a:ext cx="5438775" cy="4467225"/>
          </a:xfrm>
          <a:prstGeom prst="rect">
            <a:avLst/>
          </a:prstGeom>
          <a:noFill/>
          <a:ln w="9525">
            <a:noFill/>
            <a:miter lim="800000"/>
            <a:headEnd/>
            <a:tailEnd/>
          </a:ln>
          <a:effectLst/>
        </p:spPr>
        <p:txBody>
          <a:bodyPr vert="horz" wrap="square" lIns="91431" tIns="45716" rIns="91431" bIns="45716" numCol="1" anchor="t" anchorCtr="0" compatLnSpc="1">
            <a:prstTxWarp prst="textNoShape">
              <a:avLst/>
            </a:prstTxWarp>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p>
        </p:txBody>
      </p:sp>
      <p:sp>
        <p:nvSpPr>
          <p:cNvPr id="72710" name="Rectangle 6"/>
          <p:cNvSpPr>
            <a:spLocks noGrp="1" noChangeArrowheads="1"/>
          </p:cNvSpPr>
          <p:nvPr>
            <p:ph type="ftr" sz="quarter" idx="4"/>
          </p:nvPr>
        </p:nvSpPr>
        <p:spPr bwMode="auto">
          <a:xfrm>
            <a:off x="0" y="9429750"/>
            <a:ext cx="2946400" cy="496888"/>
          </a:xfrm>
          <a:prstGeom prst="rect">
            <a:avLst/>
          </a:prstGeom>
          <a:noFill/>
          <a:ln w="9525">
            <a:noFill/>
            <a:miter lim="800000"/>
            <a:headEnd/>
            <a:tailEnd/>
          </a:ln>
          <a:effectLst/>
        </p:spPr>
        <p:txBody>
          <a:bodyPr vert="horz" wrap="square" lIns="91431" tIns="45716" rIns="91431" bIns="45716" numCol="1" anchor="b" anchorCtr="0" compatLnSpc="1">
            <a:prstTxWarp prst="textNoShape">
              <a:avLst/>
            </a:prstTxWarp>
          </a:bodyPr>
          <a:lstStyle>
            <a:lvl1pPr defTabSz="912813">
              <a:defRPr sz="1200"/>
            </a:lvl1pPr>
          </a:lstStyle>
          <a:p>
            <a:pPr>
              <a:defRPr/>
            </a:pPr>
            <a:endParaRPr lang="ru-RU"/>
          </a:p>
        </p:txBody>
      </p:sp>
      <p:sp>
        <p:nvSpPr>
          <p:cNvPr id="72711" name="Rectangle 7"/>
          <p:cNvSpPr>
            <a:spLocks noGrp="1" noChangeArrowheads="1"/>
          </p:cNvSpPr>
          <p:nvPr>
            <p:ph type="sldNum" sz="quarter" idx="5"/>
          </p:nvPr>
        </p:nvSpPr>
        <p:spPr bwMode="auto">
          <a:xfrm>
            <a:off x="3849688" y="9429750"/>
            <a:ext cx="2946400" cy="496888"/>
          </a:xfrm>
          <a:prstGeom prst="rect">
            <a:avLst/>
          </a:prstGeom>
          <a:noFill/>
          <a:ln w="9525">
            <a:noFill/>
            <a:miter lim="800000"/>
            <a:headEnd/>
            <a:tailEnd/>
          </a:ln>
          <a:effectLst/>
        </p:spPr>
        <p:txBody>
          <a:bodyPr vert="horz" wrap="square" lIns="91431" tIns="45716" rIns="91431" bIns="45716" numCol="1" anchor="b" anchorCtr="0" compatLnSpc="1">
            <a:prstTxWarp prst="textNoShape">
              <a:avLst/>
            </a:prstTxWarp>
          </a:bodyPr>
          <a:lstStyle>
            <a:lvl1pPr algn="r" defTabSz="912813">
              <a:defRPr sz="1200"/>
            </a:lvl1pPr>
          </a:lstStyle>
          <a:p>
            <a:pPr>
              <a:defRPr/>
            </a:pPr>
            <a:fld id="{7426F809-ECE4-4D74-9A87-760D71DCDDE6}" type="slidenum">
              <a:rPr lang="ru-RU"/>
              <a:pPr>
                <a:defRPr/>
              </a:pPr>
              <a:t>‹#›</a:t>
            </a:fld>
            <a:endParaRPr lang="ru-RU" dirty="0"/>
          </a:p>
        </p:txBody>
      </p:sp>
    </p:spTree>
    <p:extLst>
      <p:ext uri="{BB962C8B-B14F-4D97-AF65-F5344CB8AC3E}">
        <p14:creationId xmlns="" xmlns:p14="http://schemas.microsoft.com/office/powerpoint/2010/main" val="143520425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p:spPr>
        <p:txBody>
          <a:bodyPr/>
          <a:lstStyle/>
          <a:p>
            <a:fld id="{9396B4A3-B611-46FA-B3C9-67EDEBFA77D7}" type="slidenum">
              <a:rPr lang="ru-RU" smtClean="0"/>
              <a:pPr/>
              <a:t>1</a:t>
            </a:fld>
            <a:endParaRPr lang="ru-RU" smtClean="0"/>
          </a:p>
        </p:txBody>
      </p:sp>
      <p:sp>
        <p:nvSpPr>
          <p:cNvPr id="83971" name="pg num"/>
          <p:cNvSpPr txBox="1">
            <a:spLocks noGrp="1" noChangeArrowheads="1"/>
          </p:cNvSpPr>
          <p:nvPr/>
        </p:nvSpPr>
        <p:spPr bwMode="auto">
          <a:xfrm>
            <a:off x="6034088" y="9547225"/>
            <a:ext cx="539750" cy="184150"/>
          </a:xfrm>
          <a:prstGeom prst="rect">
            <a:avLst/>
          </a:prstGeom>
          <a:noFill/>
          <a:ln w="9525">
            <a:noFill/>
            <a:miter lim="800000"/>
            <a:headEnd/>
            <a:tailEnd/>
          </a:ln>
        </p:spPr>
        <p:txBody>
          <a:bodyPr lIns="0" tIns="0" rIns="0" bIns="0" anchor="b">
            <a:spAutoFit/>
          </a:bodyPr>
          <a:lstStyle/>
          <a:p>
            <a:pPr algn="r" defTabSz="895350"/>
            <a:fld id="{808EC26F-C654-4DA4-95D7-B6B3C02D6DFD}" type="slidenum">
              <a:rPr lang="en-US" sz="1200">
                <a:cs typeface="Arial" pitchFamily="34" charset="0"/>
              </a:rPr>
              <a:pPr algn="r" defTabSz="895350"/>
              <a:t>1</a:t>
            </a:fld>
            <a:endParaRPr lang="en-US" sz="1200">
              <a:cs typeface="Arial" pitchFamily="34" charset="0"/>
            </a:endParaRPr>
          </a:p>
        </p:txBody>
      </p:sp>
      <p:sp>
        <p:nvSpPr>
          <p:cNvPr id="83972" name="Rectangle 2"/>
          <p:cNvSpPr>
            <a:spLocks noGrp="1" noRot="1" noChangeAspect="1" noChangeArrowheads="1" noTextEdit="1"/>
          </p:cNvSpPr>
          <p:nvPr>
            <p:ph type="sldImg"/>
          </p:nvPr>
        </p:nvSpPr>
        <p:spPr>
          <a:xfrm>
            <a:off x="-2273300" y="1277938"/>
            <a:ext cx="11307763" cy="8482012"/>
          </a:xfrm>
          <a:ln/>
        </p:spPr>
      </p:sp>
    </p:spTree>
    <p:extLst>
      <p:ext uri="{BB962C8B-B14F-4D97-AF65-F5344CB8AC3E}">
        <p14:creationId xmlns="" xmlns:p14="http://schemas.microsoft.com/office/powerpoint/2010/main" val="14613172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txBox="1">
            <a:spLocks noGrp="1" noChangeArrowheads="1"/>
          </p:cNvSpPr>
          <p:nvPr/>
        </p:nvSpPr>
        <p:spPr bwMode="auto">
          <a:xfrm>
            <a:off x="3851098" y="9429750"/>
            <a:ext cx="2944958" cy="496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BlissLight" pitchFamily="2" charset="0"/>
                <a:ea typeface="BlissLight" pitchFamily="2" charset="0"/>
                <a:cs typeface="BlissLight" pitchFamily="2" charset="0"/>
              </a:defRPr>
            </a:lvl1pPr>
            <a:lvl2pPr marL="37931725" indent="-37474525" eaLnBrk="0" hangingPunct="0">
              <a:defRPr sz="2400">
                <a:solidFill>
                  <a:schemeClr val="tx1"/>
                </a:solidFill>
                <a:latin typeface="BlissLight" pitchFamily="2" charset="0"/>
                <a:ea typeface="BlissLight" pitchFamily="2" charset="0"/>
                <a:cs typeface="BlissLight" pitchFamily="2" charset="0"/>
              </a:defRPr>
            </a:lvl2pPr>
            <a:lvl3pPr eaLnBrk="0" hangingPunct="0">
              <a:defRPr sz="2400">
                <a:solidFill>
                  <a:schemeClr val="tx1"/>
                </a:solidFill>
                <a:latin typeface="BlissLight" pitchFamily="2" charset="0"/>
                <a:ea typeface="BlissLight" pitchFamily="2" charset="0"/>
                <a:cs typeface="BlissLight" pitchFamily="2" charset="0"/>
              </a:defRPr>
            </a:lvl3pPr>
            <a:lvl4pPr eaLnBrk="0" hangingPunct="0">
              <a:defRPr sz="2400">
                <a:solidFill>
                  <a:schemeClr val="tx1"/>
                </a:solidFill>
                <a:latin typeface="BlissLight" pitchFamily="2" charset="0"/>
                <a:ea typeface="BlissLight" pitchFamily="2" charset="0"/>
                <a:cs typeface="BlissLight" pitchFamily="2" charset="0"/>
              </a:defRPr>
            </a:lvl4pPr>
            <a:lvl5pPr eaLnBrk="0" hangingPunct="0">
              <a:defRPr sz="2400">
                <a:solidFill>
                  <a:schemeClr val="tx1"/>
                </a:solidFill>
                <a:latin typeface="BlissLight" pitchFamily="2" charset="0"/>
                <a:ea typeface="BlissLight" pitchFamily="2" charset="0"/>
                <a:cs typeface="BlissLight" pitchFamily="2" charset="0"/>
              </a:defRPr>
            </a:lvl5pPr>
            <a:lvl6pPr marL="457200" eaLnBrk="0" fontAlgn="base" hangingPunct="0">
              <a:spcBef>
                <a:spcPct val="0"/>
              </a:spcBef>
              <a:spcAft>
                <a:spcPct val="0"/>
              </a:spcAft>
              <a:defRPr sz="2400">
                <a:solidFill>
                  <a:schemeClr val="tx1"/>
                </a:solidFill>
                <a:latin typeface="BlissLight" pitchFamily="2" charset="0"/>
                <a:ea typeface="BlissLight" pitchFamily="2" charset="0"/>
                <a:cs typeface="BlissLight" pitchFamily="2" charset="0"/>
              </a:defRPr>
            </a:lvl6pPr>
            <a:lvl7pPr marL="914400" eaLnBrk="0" fontAlgn="base" hangingPunct="0">
              <a:spcBef>
                <a:spcPct val="0"/>
              </a:spcBef>
              <a:spcAft>
                <a:spcPct val="0"/>
              </a:spcAft>
              <a:defRPr sz="2400">
                <a:solidFill>
                  <a:schemeClr val="tx1"/>
                </a:solidFill>
                <a:latin typeface="BlissLight" pitchFamily="2" charset="0"/>
                <a:ea typeface="BlissLight" pitchFamily="2" charset="0"/>
                <a:cs typeface="BlissLight" pitchFamily="2" charset="0"/>
              </a:defRPr>
            </a:lvl7pPr>
            <a:lvl8pPr marL="1371600" eaLnBrk="0" fontAlgn="base" hangingPunct="0">
              <a:spcBef>
                <a:spcPct val="0"/>
              </a:spcBef>
              <a:spcAft>
                <a:spcPct val="0"/>
              </a:spcAft>
              <a:defRPr sz="2400">
                <a:solidFill>
                  <a:schemeClr val="tx1"/>
                </a:solidFill>
                <a:latin typeface="BlissLight" pitchFamily="2" charset="0"/>
                <a:ea typeface="BlissLight" pitchFamily="2" charset="0"/>
                <a:cs typeface="BlissLight" pitchFamily="2" charset="0"/>
              </a:defRPr>
            </a:lvl8pPr>
            <a:lvl9pPr marL="1828800" eaLnBrk="0" fontAlgn="base" hangingPunct="0">
              <a:spcBef>
                <a:spcPct val="0"/>
              </a:spcBef>
              <a:spcAft>
                <a:spcPct val="0"/>
              </a:spcAft>
              <a:defRPr sz="2400">
                <a:solidFill>
                  <a:schemeClr val="tx1"/>
                </a:solidFill>
                <a:latin typeface="BlissLight" pitchFamily="2" charset="0"/>
                <a:ea typeface="BlissLight" pitchFamily="2" charset="0"/>
                <a:cs typeface="BlissLight" pitchFamily="2" charset="0"/>
              </a:defRPr>
            </a:lvl9pPr>
          </a:lstStyle>
          <a:p>
            <a:pPr algn="r" defTabSz="914400" eaLnBrk="1" hangingPunct="1"/>
            <a:fld id="{9F481AB1-9223-4A33-8E82-A5AFD7CA5E9C}" type="slidenum">
              <a:rPr lang="da-DK" sz="1200">
                <a:solidFill>
                  <a:srgbClr val="000000"/>
                </a:solidFill>
                <a:latin typeface="Arial" pitchFamily="34" charset="0"/>
                <a:ea typeface="ヒラギノ角ゴ Pro W3" charset="-128"/>
              </a:rPr>
              <a:pPr algn="r" defTabSz="914400" eaLnBrk="1" hangingPunct="1"/>
              <a:t>2</a:t>
            </a:fld>
            <a:endParaRPr lang="da-DK" sz="1200" dirty="0">
              <a:solidFill>
                <a:srgbClr val="000000"/>
              </a:solidFill>
              <a:latin typeface="Arial" pitchFamily="34" charset="0"/>
              <a:ea typeface="ヒラギノ角ゴ Pro W3" charset="-128"/>
            </a:endParaRPr>
          </a:p>
        </p:txBody>
      </p:sp>
      <p:sp>
        <p:nvSpPr>
          <p:cNvPr id="182275" name="Rectangle 2"/>
          <p:cNvSpPr>
            <a:spLocks noGrp="1" noRot="1" noChangeAspect="1" noChangeArrowheads="1" noTextEdit="1"/>
          </p:cNvSpPr>
          <p:nvPr>
            <p:ph type="sldImg"/>
          </p:nvPr>
        </p:nvSpPr>
        <p:spPr bwMode="auto">
          <a:xfrm>
            <a:off x="917575" y="744538"/>
            <a:ext cx="4962525" cy="3722687"/>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182276"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GB" dirty="0" smtClean="0"/>
              <a:t>Despite the fact that reduction of alcohol consumption is being accepted as a legitimate treatment goal and as an additional option in the treatment of alcohol dependence in guidelines and clinical practice in the vast majority of the EU Member States, there is currently no treatment approved for the indication of reduction of alcohol consumption in patients with alcohol dependence.</a:t>
            </a:r>
            <a:endParaRPr lang="en-US" dirty="0" smtClean="0"/>
          </a:p>
          <a:p>
            <a:pPr eaLnBrk="1" hangingPunct="1"/>
            <a:r>
              <a:rPr lang="en-GB" dirty="0" smtClean="0"/>
              <a:t> </a:t>
            </a:r>
            <a:endParaRPr lang="en-US" dirty="0" smtClean="0"/>
          </a:p>
          <a:p>
            <a:pPr eaLnBrk="1" hangingPunct="1"/>
            <a:r>
              <a:rPr lang="en-GB" dirty="0" smtClean="0"/>
              <a:t>Nalmefene offers patients with alcohol dependence a new pharmacological treatment paradigm, both in terms of the treatment goal and in terms of the dosing regimen.</a:t>
            </a:r>
            <a:endParaRPr lang="en-US" dirty="0" smtClean="0"/>
          </a:p>
          <a:p>
            <a:pPr eaLnBrk="1" hangingPunct="1"/>
            <a:r>
              <a:rPr lang="en-GB" dirty="0" smtClean="0"/>
              <a:t> </a:t>
            </a:r>
            <a:endParaRPr lang="en-US" dirty="0" smtClean="0"/>
          </a:p>
          <a:p>
            <a:pPr eaLnBrk="1" hangingPunct="1"/>
            <a:r>
              <a:rPr lang="en-GB" dirty="0" smtClean="0"/>
              <a:t>The nalmefene development programme attracted patients with a long (approximately 13-year) history of alcohol problems who were at risk of alcohol-related harm according to the WHO criteria. The nalmefene treatment paradigm addresses an unmet medical need as it has the potential to engage patients at risk of alcohol-related harm who may otherwise not seek help. This is exemplified by the fact that two-thirds of the patients had never before been treated for their alcohol dependence.</a:t>
            </a:r>
            <a:endParaRPr lang="en-US" dirty="0" smtClean="0"/>
          </a:p>
          <a:p>
            <a:pPr eaLnBrk="1" hangingPunct="1"/>
            <a:r>
              <a:rPr lang="en-GB" dirty="0" smtClean="0"/>
              <a:t> </a:t>
            </a:r>
            <a:endParaRPr lang="en-US" dirty="0" smtClean="0"/>
          </a:p>
          <a:p>
            <a:pPr eaLnBrk="1" hangingPunct="1"/>
            <a:r>
              <a:rPr lang="en-GB" dirty="0" err="1" smtClean="0"/>
              <a:t>Nalmefene’s</a:t>
            </a:r>
            <a:r>
              <a:rPr lang="en-GB" dirty="0" smtClean="0"/>
              <a:t> efficacy in reducing alcohol consumption in patients with alcohol dependence has been demonstrated in the two 6-month efficacy studies and the 1-year study provided supportive evidence of the efficacy of </a:t>
            </a:r>
            <a:r>
              <a:rPr lang="en-GB" dirty="0" err="1" smtClean="0"/>
              <a:t>nalmefene</a:t>
            </a:r>
            <a:r>
              <a:rPr lang="en-GB" dirty="0" smtClean="0"/>
              <a:t> up to 1 year of treatment. The studies show a large reduction in alcohol intake already from month 1 and maintained through treatment (up to 1 year).</a:t>
            </a:r>
            <a:endParaRPr lang="en-US" dirty="0" smtClean="0"/>
          </a:p>
          <a:p>
            <a:pPr eaLnBrk="1" hangingPunct="1"/>
            <a:r>
              <a:rPr lang="en-GB" dirty="0" smtClean="0"/>
              <a:t> </a:t>
            </a:r>
            <a:endParaRPr lang="en-US" dirty="0" smtClean="0"/>
          </a:p>
          <a:p>
            <a:pPr eaLnBrk="1" hangingPunct="1"/>
            <a:r>
              <a:rPr lang="en-GB" dirty="0" smtClean="0"/>
              <a:t>T</a:t>
            </a:r>
            <a:r>
              <a:rPr lang="en-US" dirty="0" smtClean="0"/>
              <a:t>he clinical value of </a:t>
            </a:r>
            <a:r>
              <a:rPr lang="en-US" dirty="0" err="1" smtClean="0"/>
              <a:t>nalmefene</a:t>
            </a:r>
            <a:r>
              <a:rPr lang="en-US" dirty="0" smtClean="0"/>
              <a:t> was more pronounced in the patients with a high</a:t>
            </a:r>
            <a:r>
              <a:rPr lang="en-GB" dirty="0" smtClean="0"/>
              <a:t> or very high drinking risk level at baseline and randomisation than in the total population. </a:t>
            </a:r>
            <a:endParaRPr lang="en-US" dirty="0" smtClean="0"/>
          </a:p>
          <a:p>
            <a:pPr eaLnBrk="1" hangingPunct="1"/>
            <a:r>
              <a:rPr lang="en-GB" dirty="0" smtClean="0"/>
              <a:t> </a:t>
            </a:r>
            <a:endParaRPr lang="en-US" dirty="0" smtClean="0"/>
          </a:p>
          <a:p>
            <a:pPr eaLnBrk="1" hangingPunct="1"/>
            <a:r>
              <a:rPr lang="en-GB" dirty="0" smtClean="0"/>
              <a:t>Nalmefene is taken as-needed, so the patients decide when to take their medication. Nalmefene can even be taken after the patient has started drinking, to limit alcohol consumption. This concept was well accepted by the patients. In three studies, patients were adherent to the dosing regimen on approximately 80 to 90% of the days. Moreover, as the patient does not need to take </a:t>
            </a:r>
            <a:r>
              <a:rPr lang="en-GB" dirty="0" err="1" smtClean="0"/>
              <a:t>nalmefene</a:t>
            </a:r>
            <a:r>
              <a:rPr lang="en-GB" dirty="0" smtClean="0"/>
              <a:t> when there is no intention to drink, there is also no unnecessary exposure to </a:t>
            </a:r>
            <a:r>
              <a:rPr lang="en-GB" dirty="0" err="1" smtClean="0"/>
              <a:t>nalmefene</a:t>
            </a:r>
            <a:r>
              <a:rPr lang="en-GB" dirty="0" smtClean="0"/>
              <a:t> on these days.</a:t>
            </a:r>
            <a:endParaRPr lang="en-US"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Образ слайда 1"/>
          <p:cNvSpPr>
            <a:spLocks noGrp="1" noRot="1" noChangeAspect="1" noTextEdit="1"/>
          </p:cNvSpPr>
          <p:nvPr>
            <p:ph type="sldImg"/>
          </p:nvPr>
        </p:nvSpPr>
        <p:spPr>
          <a:ln/>
        </p:spPr>
      </p:sp>
      <p:sp>
        <p:nvSpPr>
          <p:cNvPr id="55299" name="Заметки 2"/>
          <p:cNvSpPr>
            <a:spLocks noGrp="1"/>
          </p:cNvSpPr>
          <p:nvPr>
            <p:ph type="body" idx="1"/>
          </p:nvPr>
        </p:nvSpPr>
        <p:spPr>
          <a:noFill/>
          <a:ln/>
        </p:spPr>
        <p:txBody>
          <a:bodyPr/>
          <a:lstStyle/>
          <a:p>
            <a:endParaRPr lang="ru-RU" smtClean="0"/>
          </a:p>
        </p:txBody>
      </p:sp>
      <p:sp>
        <p:nvSpPr>
          <p:cNvPr id="55300" name="Номер слайда 3"/>
          <p:cNvSpPr>
            <a:spLocks noGrp="1"/>
          </p:cNvSpPr>
          <p:nvPr>
            <p:ph type="sldNum" sz="quarter" idx="5"/>
          </p:nvPr>
        </p:nvSpPr>
        <p:spPr>
          <a:noFill/>
        </p:spPr>
        <p:txBody>
          <a:bodyPr/>
          <a:lstStyle/>
          <a:p>
            <a:fld id="{3115AC25-3323-4BBB-B8C1-2A9342672350}" type="slidenum">
              <a:rPr lang="ru-RU" smtClean="0"/>
              <a:pPr/>
              <a:t>3</a:t>
            </a:fld>
            <a:endParaRPr lang="ru-RU"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Образ слайда 1"/>
          <p:cNvSpPr>
            <a:spLocks noGrp="1" noRot="1" noChangeAspect="1" noTextEdit="1"/>
          </p:cNvSpPr>
          <p:nvPr>
            <p:ph type="sldImg"/>
          </p:nvPr>
        </p:nvSpPr>
        <p:spPr>
          <a:ln/>
        </p:spPr>
      </p:sp>
      <p:sp>
        <p:nvSpPr>
          <p:cNvPr id="57347" name="Заметки 2"/>
          <p:cNvSpPr>
            <a:spLocks noGrp="1"/>
          </p:cNvSpPr>
          <p:nvPr>
            <p:ph type="body" idx="1"/>
          </p:nvPr>
        </p:nvSpPr>
        <p:spPr>
          <a:noFill/>
          <a:ln/>
        </p:spPr>
        <p:txBody>
          <a:bodyPr/>
          <a:lstStyle/>
          <a:p>
            <a:endParaRPr lang="ru-RU" smtClean="0"/>
          </a:p>
        </p:txBody>
      </p:sp>
      <p:sp>
        <p:nvSpPr>
          <p:cNvPr id="57348" name="Номер слайда 3"/>
          <p:cNvSpPr>
            <a:spLocks noGrp="1"/>
          </p:cNvSpPr>
          <p:nvPr>
            <p:ph type="sldNum" sz="quarter" idx="5"/>
          </p:nvPr>
        </p:nvSpPr>
        <p:spPr>
          <a:noFill/>
        </p:spPr>
        <p:txBody>
          <a:bodyPr/>
          <a:lstStyle/>
          <a:p>
            <a:fld id="{11510C52-2205-4520-90D0-1FC2A9763D66}" type="slidenum">
              <a:rPr lang="ru-RU" smtClean="0"/>
              <a:pPr/>
              <a:t>4</a:t>
            </a:fld>
            <a:endParaRPr lang="ru-RU"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txBox="1">
            <a:spLocks noGrp="1" noChangeArrowheads="1"/>
          </p:cNvSpPr>
          <p:nvPr/>
        </p:nvSpPr>
        <p:spPr bwMode="auto">
          <a:xfrm>
            <a:off x="3851099" y="9429750"/>
            <a:ext cx="2944958" cy="496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lvl1pPr eaLnBrk="0" hangingPunct="0">
              <a:defRPr sz="2400">
                <a:solidFill>
                  <a:schemeClr val="tx1"/>
                </a:solidFill>
                <a:latin typeface="BlissLight" pitchFamily="2" charset="0"/>
                <a:ea typeface="BlissLight" pitchFamily="2" charset="0"/>
                <a:cs typeface="BlissLight" pitchFamily="2" charset="0"/>
              </a:defRPr>
            </a:lvl1pPr>
            <a:lvl2pPr marL="37931725" indent="-37474525" eaLnBrk="0" hangingPunct="0">
              <a:defRPr sz="2400">
                <a:solidFill>
                  <a:schemeClr val="tx1"/>
                </a:solidFill>
                <a:latin typeface="BlissLight" pitchFamily="2" charset="0"/>
                <a:ea typeface="BlissLight" pitchFamily="2" charset="0"/>
                <a:cs typeface="BlissLight" pitchFamily="2" charset="0"/>
              </a:defRPr>
            </a:lvl2pPr>
            <a:lvl3pPr eaLnBrk="0" hangingPunct="0">
              <a:defRPr sz="2400">
                <a:solidFill>
                  <a:schemeClr val="tx1"/>
                </a:solidFill>
                <a:latin typeface="BlissLight" pitchFamily="2" charset="0"/>
                <a:ea typeface="BlissLight" pitchFamily="2" charset="0"/>
                <a:cs typeface="BlissLight" pitchFamily="2" charset="0"/>
              </a:defRPr>
            </a:lvl3pPr>
            <a:lvl4pPr eaLnBrk="0" hangingPunct="0">
              <a:defRPr sz="2400">
                <a:solidFill>
                  <a:schemeClr val="tx1"/>
                </a:solidFill>
                <a:latin typeface="BlissLight" pitchFamily="2" charset="0"/>
                <a:ea typeface="BlissLight" pitchFamily="2" charset="0"/>
                <a:cs typeface="BlissLight" pitchFamily="2" charset="0"/>
              </a:defRPr>
            </a:lvl4pPr>
            <a:lvl5pPr eaLnBrk="0" hangingPunct="0">
              <a:defRPr sz="2400">
                <a:solidFill>
                  <a:schemeClr val="tx1"/>
                </a:solidFill>
                <a:latin typeface="BlissLight" pitchFamily="2" charset="0"/>
                <a:ea typeface="BlissLight" pitchFamily="2" charset="0"/>
                <a:cs typeface="BlissLight" pitchFamily="2" charset="0"/>
              </a:defRPr>
            </a:lvl5pPr>
            <a:lvl6pPr marL="457200" eaLnBrk="0" fontAlgn="base" hangingPunct="0">
              <a:spcBef>
                <a:spcPct val="0"/>
              </a:spcBef>
              <a:spcAft>
                <a:spcPct val="0"/>
              </a:spcAft>
              <a:defRPr sz="2400">
                <a:solidFill>
                  <a:schemeClr val="tx1"/>
                </a:solidFill>
                <a:latin typeface="BlissLight" pitchFamily="2" charset="0"/>
                <a:ea typeface="BlissLight" pitchFamily="2" charset="0"/>
                <a:cs typeface="BlissLight" pitchFamily="2" charset="0"/>
              </a:defRPr>
            </a:lvl6pPr>
            <a:lvl7pPr marL="914400" eaLnBrk="0" fontAlgn="base" hangingPunct="0">
              <a:spcBef>
                <a:spcPct val="0"/>
              </a:spcBef>
              <a:spcAft>
                <a:spcPct val="0"/>
              </a:spcAft>
              <a:defRPr sz="2400">
                <a:solidFill>
                  <a:schemeClr val="tx1"/>
                </a:solidFill>
                <a:latin typeface="BlissLight" pitchFamily="2" charset="0"/>
                <a:ea typeface="BlissLight" pitchFamily="2" charset="0"/>
                <a:cs typeface="BlissLight" pitchFamily="2" charset="0"/>
              </a:defRPr>
            </a:lvl7pPr>
            <a:lvl8pPr marL="1371600" eaLnBrk="0" fontAlgn="base" hangingPunct="0">
              <a:spcBef>
                <a:spcPct val="0"/>
              </a:spcBef>
              <a:spcAft>
                <a:spcPct val="0"/>
              </a:spcAft>
              <a:defRPr sz="2400">
                <a:solidFill>
                  <a:schemeClr val="tx1"/>
                </a:solidFill>
                <a:latin typeface="BlissLight" pitchFamily="2" charset="0"/>
                <a:ea typeface="BlissLight" pitchFamily="2" charset="0"/>
                <a:cs typeface="BlissLight" pitchFamily="2" charset="0"/>
              </a:defRPr>
            </a:lvl8pPr>
            <a:lvl9pPr marL="1828800" eaLnBrk="0" fontAlgn="base" hangingPunct="0">
              <a:spcBef>
                <a:spcPct val="0"/>
              </a:spcBef>
              <a:spcAft>
                <a:spcPct val="0"/>
              </a:spcAft>
              <a:defRPr sz="2400">
                <a:solidFill>
                  <a:schemeClr val="tx1"/>
                </a:solidFill>
                <a:latin typeface="BlissLight" pitchFamily="2" charset="0"/>
                <a:ea typeface="BlissLight" pitchFamily="2" charset="0"/>
                <a:cs typeface="BlissLight" pitchFamily="2" charset="0"/>
              </a:defRPr>
            </a:lvl9pPr>
          </a:lstStyle>
          <a:p>
            <a:pPr algn="r" defTabSz="914400" eaLnBrk="1" hangingPunct="1"/>
            <a:fld id="{9F481AB1-9223-4A33-8E82-A5AFD7CA5E9C}" type="slidenum">
              <a:rPr lang="da-DK" sz="1200">
                <a:solidFill>
                  <a:srgbClr val="000000"/>
                </a:solidFill>
                <a:latin typeface="Arial" pitchFamily="34" charset="0"/>
                <a:ea typeface="ヒラギノ角ゴ Pro W3" charset="-128"/>
              </a:rPr>
              <a:pPr algn="r" defTabSz="914400" eaLnBrk="1" hangingPunct="1"/>
              <a:t>7</a:t>
            </a:fld>
            <a:endParaRPr lang="da-DK" sz="1200">
              <a:solidFill>
                <a:srgbClr val="000000"/>
              </a:solidFill>
              <a:latin typeface="Arial" pitchFamily="34" charset="0"/>
              <a:ea typeface="ヒラギノ角ゴ Pro W3" charset="-128"/>
            </a:endParaRPr>
          </a:p>
        </p:txBody>
      </p:sp>
      <p:sp>
        <p:nvSpPr>
          <p:cNvPr id="182275" name="Rectangle 2"/>
          <p:cNvSpPr>
            <a:spLocks noGrp="1" noRot="1" noChangeAspect="1" noChangeArrowheads="1" noTextEdit="1"/>
          </p:cNvSpPr>
          <p:nvPr>
            <p:ph type="sldImg"/>
          </p:nvPr>
        </p:nvSpPr>
        <p:spPr bwMode="auto">
          <a:xfrm>
            <a:off x="917575" y="744538"/>
            <a:ext cx="4962525" cy="3722687"/>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82276"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GB" dirty="0" smtClean="0"/>
              <a:t>Despite the fact that reduction of alcohol consumption is being accepted as a legitimate treatment goal and as an additional option in the treatment of alcohol dependence in guidelines and clinical practice in the vast majority of the EU Member States, there is currently no treatment approved for the indication of reduction of alcohol consumption in patients with alcohol dependence.</a:t>
            </a:r>
            <a:endParaRPr lang="en-US" dirty="0" smtClean="0"/>
          </a:p>
          <a:p>
            <a:pPr eaLnBrk="1" hangingPunct="1"/>
            <a:r>
              <a:rPr lang="en-GB" dirty="0" smtClean="0"/>
              <a:t> </a:t>
            </a:r>
            <a:endParaRPr lang="en-US" dirty="0" smtClean="0"/>
          </a:p>
          <a:p>
            <a:pPr eaLnBrk="1" hangingPunct="1"/>
            <a:r>
              <a:rPr lang="en-GB" dirty="0" smtClean="0"/>
              <a:t>Nalmefene offers patients with alcohol dependence a new pharmacological treatment paradigm, both in terms of the treatment goal and in terms of the dosing regimen.</a:t>
            </a:r>
            <a:endParaRPr lang="en-US" dirty="0" smtClean="0"/>
          </a:p>
          <a:p>
            <a:pPr eaLnBrk="1" hangingPunct="1"/>
            <a:r>
              <a:rPr lang="en-GB" dirty="0" smtClean="0"/>
              <a:t> </a:t>
            </a:r>
            <a:endParaRPr lang="en-US" dirty="0" smtClean="0"/>
          </a:p>
          <a:p>
            <a:pPr eaLnBrk="1" hangingPunct="1"/>
            <a:r>
              <a:rPr lang="en-GB" dirty="0" smtClean="0"/>
              <a:t>The </a:t>
            </a:r>
            <a:r>
              <a:rPr lang="en-GB" dirty="0" err="1" smtClean="0"/>
              <a:t>nalmefene</a:t>
            </a:r>
            <a:r>
              <a:rPr lang="en-GB" dirty="0" smtClean="0"/>
              <a:t> development programme attracted patients with a long (approximately 13-year) history of alcohol problems who were at risk of alcohol-related harm according to the WHO criteria. The </a:t>
            </a:r>
            <a:r>
              <a:rPr lang="en-GB" dirty="0" err="1" smtClean="0"/>
              <a:t>nalmefene</a:t>
            </a:r>
            <a:r>
              <a:rPr lang="en-GB" dirty="0" smtClean="0"/>
              <a:t> treatment paradigm addresses an unmet medical need as it has the potential to engage patients at risk of alcohol-related harm who may otherwise not seek help. This is exemplified by the fact that two-thirds of the patients had never before been treated for their alcohol dependence.</a:t>
            </a:r>
            <a:endParaRPr lang="en-US" dirty="0" smtClean="0"/>
          </a:p>
          <a:p>
            <a:pPr eaLnBrk="1" hangingPunct="1"/>
            <a:r>
              <a:rPr lang="en-GB" dirty="0" smtClean="0"/>
              <a:t> </a:t>
            </a:r>
            <a:endParaRPr lang="en-US" dirty="0" smtClean="0"/>
          </a:p>
          <a:p>
            <a:pPr eaLnBrk="1" hangingPunct="1"/>
            <a:r>
              <a:rPr lang="en-GB" dirty="0" err="1" smtClean="0"/>
              <a:t>Nalmefene’s</a:t>
            </a:r>
            <a:r>
              <a:rPr lang="en-GB" dirty="0" smtClean="0"/>
              <a:t> efficacy in reducing alcohol consumption in patients with alcohol dependence has been demonstrated in the two 6-month efficacy studies and the 1-year study provided supportive evidence of the efficacy of </a:t>
            </a:r>
            <a:r>
              <a:rPr lang="en-GB" dirty="0" err="1" smtClean="0"/>
              <a:t>nalmefene</a:t>
            </a:r>
            <a:r>
              <a:rPr lang="en-GB" dirty="0" smtClean="0"/>
              <a:t> up to 1 year of treatment. The studies show a large reduction in alcohol intake already from month 1 and maintained through treatment (up to 1 year).</a:t>
            </a:r>
            <a:endParaRPr lang="en-US" dirty="0" smtClean="0"/>
          </a:p>
          <a:p>
            <a:pPr eaLnBrk="1" hangingPunct="1"/>
            <a:r>
              <a:rPr lang="en-GB" dirty="0" smtClean="0"/>
              <a:t> </a:t>
            </a:r>
            <a:endParaRPr lang="en-US" dirty="0" smtClean="0"/>
          </a:p>
          <a:p>
            <a:pPr eaLnBrk="1" hangingPunct="1"/>
            <a:r>
              <a:rPr lang="en-GB" dirty="0" smtClean="0"/>
              <a:t>T</a:t>
            </a:r>
            <a:r>
              <a:rPr lang="en-US" dirty="0" smtClean="0"/>
              <a:t>he clinical value of </a:t>
            </a:r>
            <a:r>
              <a:rPr lang="en-US" dirty="0" err="1" smtClean="0"/>
              <a:t>nalmefene</a:t>
            </a:r>
            <a:r>
              <a:rPr lang="en-US" dirty="0" smtClean="0"/>
              <a:t> was more pronounced in the patients with a high</a:t>
            </a:r>
            <a:r>
              <a:rPr lang="en-GB" dirty="0" smtClean="0"/>
              <a:t> or very high drinking risk level at baseline and randomisation than in the total population. </a:t>
            </a:r>
            <a:endParaRPr lang="en-US" dirty="0" smtClean="0"/>
          </a:p>
          <a:p>
            <a:pPr eaLnBrk="1" hangingPunct="1"/>
            <a:r>
              <a:rPr lang="en-GB" dirty="0" smtClean="0"/>
              <a:t> </a:t>
            </a:r>
            <a:endParaRPr lang="en-US" dirty="0" smtClean="0"/>
          </a:p>
          <a:p>
            <a:pPr eaLnBrk="1" hangingPunct="1"/>
            <a:r>
              <a:rPr lang="en-GB" dirty="0" smtClean="0"/>
              <a:t>Nalmefene is taken as-needed, so the patients decide when to take their medication. Nalmefene can even be taken after the patient has started drinking, to limit alcohol consumption. This concept was well accepted by the patients. In three studies, patients were adherent to the dosing regimen on approximately 80 to 90% of the days. Moreover, as the patient does not need to take </a:t>
            </a:r>
            <a:r>
              <a:rPr lang="en-GB" dirty="0" err="1" smtClean="0"/>
              <a:t>nalmefene</a:t>
            </a:r>
            <a:r>
              <a:rPr lang="en-GB" dirty="0" smtClean="0"/>
              <a:t> when there is no intention to drink, there is also no unnecessary exposure to </a:t>
            </a:r>
            <a:r>
              <a:rPr lang="en-GB" dirty="0" err="1" smtClean="0"/>
              <a:t>nalmefene</a:t>
            </a:r>
            <a:r>
              <a:rPr lang="en-GB" dirty="0" smtClean="0"/>
              <a:t> on these days.</a:t>
            </a:r>
            <a:endParaRPr lang="en-US"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txBox="1">
            <a:spLocks noGrp="1" noChangeArrowheads="1"/>
          </p:cNvSpPr>
          <p:nvPr/>
        </p:nvSpPr>
        <p:spPr bwMode="auto">
          <a:xfrm>
            <a:off x="3851099" y="9429750"/>
            <a:ext cx="2944958" cy="496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lvl1pPr eaLnBrk="0" hangingPunct="0">
              <a:defRPr sz="2400">
                <a:solidFill>
                  <a:schemeClr val="tx1"/>
                </a:solidFill>
                <a:latin typeface="BlissLight" pitchFamily="2" charset="0"/>
                <a:ea typeface="BlissLight" pitchFamily="2" charset="0"/>
                <a:cs typeface="BlissLight" pitchFamily="2" charset="0"/>
              </a:defRPr>
            </a:lvl1pPr>
            <a:lvl2pPr marL="37931725" indent="-37474525" eaLnBrk="0" hangingPunct="0">
              <a:defRPr sz="2400">
                <a:solidFill>
                  <a:schemeClr val="tx1"/>
                </a:solidFill>
                <a:latin typeface="BlissLight" pitchFamily="2" charset="0"/>
                <a:ea typeface="BlissLight" pitchFamily="2" charset="0"/>
                <a:cs typeface="BlissLight" pitchFamily="2" charset="0"/>
              </a:defRPr>
            </a:lvl2pPr>
            <a:lvl3pPr eaLnBrk="0" hangingPunct="0">
              <a:defRPr sz="2400">
                <a:solidFill>
                  <a:schemeClr val="tx1"/>
                </a:solidFill>
                <a:latin typeface="BlissLight" pitchFamily="2" charset="0"/>
                <a:ea typeface="BlissLight" pitchFamily="2" charset="0"/>
                <a:cs typeface="BlissLight" pitchFamily="2" charset="0"/>
              </a:defRPr>
            </a:lvl3pPr>
            <a:lvl4pPr eaLnBrk="0" hangingPunct="0">
              <a:defRPr sz="2400">
                <a:solidFill>
                  <a:schemeClr val="tx1"/>
                </a:solidFill>
                <a:latin typeface="BlissLight" pitchFamily="2" charset="0"/>
                <a:ea typeface="BlissLight" pitchFamily="2" charset="0"/>
                <a:cs typeface="BlissLight" pitchFamily="2" charset="0"/>
              </a:defRPr>
            </a:lvl4pPr>
            <a:lvl5pPr eaLnBrk="0" hangingPunct="0">
              <a:defRPr sz="2400">
                <a:solidFill>
                  <a:schemeClr val="tx1"/>
                </a:solidFill>
                <a:latin typeface="BlissLight" pitchFamily="2" charset="0"/>
                <a:ea typeface="BlissLight" pitchFamily="2" charset="0"/>
                <a:cs typeface="BlissLight" pitchFamily="2" charset="0"/>
              </a:defRPr>
            </a:lvl5pPr>
            <a:lvl6pPr marL="457200" eaLnBrk="0" fontAlgn="base" hangingPunct="0">
              <a:spcBef>
                <a:spcPct val="0"/>
              </a:spcBef>
              <a:spcAft>
                <a:spcPct val="0"/>
              </a:spcAft>
              <a:defRPr sz="2400">
                <a:solidFill>
                  <a:schemeClr val="tx1"/>
                </a:solidFill>
                <a:latin typeface="BlissLight" pitchFamily="2" charset="0"/>
                <a:ea typeface="BlissLight" pitchFamily="2" charset="0"/>
                <a:cs typeface="BlissLight" pitchFamily="2" charset="0"/>
              </a:defRPr>
            </a:lvl6pPr>
            <a:lvl7pPr marL="914400" eaLnBrk="0" fontAlgn="base" hangingPunct="0">
              <a:spcBef>
                <a:spcPct val="0"/>
              </a:spcBef>
              <a:spcAft>
                <a:spcPct val="0"/>
              </a:spcAft>
              <a:defRPr sz="2400">
                <a:solidFill>
                  <a:schemeClr val="tx1"/>
                </a:solidFill>
                <a:latin typeface="BlissLight" pitchFamily="2" charset="0"/>
                <a:ea typeface="BlissLight" pitchFamily="2" charset="0"/>
                <a:cs typeface="BlissLight" pitchFamily="2" charset="0"/>
              </a:defRPr>
            </a:lvl7pPr>
            <a:lvl8pPr marL="1371600" eaLnBrk="0" fontAlgn="base" hangingPunct="0">
              <a:spcBef>
                <a:spcPct val="0"/>
              </a:spcBef>
              <a:spcAft>
                <a:spcPct val="0"/>
              </a:spcAft>
              <a:defRPr sz="2400">
                <a:solidFill>
                  <a:schemeClr val="tx1"/>
                </a:solidFill>
                <a:latin typeface="BlissLight" pitchFamily="2" charset="0"/>
                <a:ea typeface="BlissLight" pitchFamily="2" charset="0"/>
                <a:cs typeface="BlissLight" pitchFamily="2" charset="0"/>
              </a:defRPr>
            </a:lvl8pPr>
            <a:lvl9pPr marL="1828800" eaLnBrk="0" fontAlgn="base" hangingPunct="0">
              <a:spcBef>
                <a:spcPct val="0"/>
              </a:spcBef>
              <a:spcAft>
                <a:spcPct val="0"/>
              </a:spcAft>
              <a:defRPr sz="2400">
                <a:solidFill>
                  <a:schemeClr val="tx1"/>
                </a:solidFill>
                <a:latin typeface="BlissLight" pitchFamily="2" charset="0"/>
                <a:ea typeface="BlissLight" pitchFamily="2" charset="0"/>
                <a:cs typeface="BlissLight" pitchFamily="2" charset="0"/>
              </a:defRPr>
            </a:lvl9pPr>
          </a:lstStyle>
          <a:p>
            <a:pPr algn="r" defTabSz="914400" eaLnBrk="1" hangingPunct="1"/>
            <a:fld id="{9F481AB1-9223-4A33-8E82-A5AFD7CA5E9C}" type="slidenum">
              <a:rPr lang="da-DK" sz="1200">
                <a:solidFill>
                  <a:srgbClr val="000000"/>
                </a:solidFill>
                <a:latin typeface="Arial" pitchFamily="34" charset="0"/>
                <a:ea typeface="ヒラギノ角ゴ Pro W3" charset="-128"/>
              </a:rPr>
              <a:pPr algn="r" defTabSz="914400" eaLnBrk="1" hangingPunct="1"/>
              <a:t>9</a:t>
            </a:fld>
            <a:endParaRPr lang="da-DK" sz="1200">
              <a:solidFill>
                <a:srgbClr val="000000"/>
              </a:solidFill>
              <a:latin typeface="Arial" pitchFamily="34" charset="0"/>
              <a:ea typeface="ヒラギノ角ゴ Pro W3" charset="-128"/>
            </a:endParaRPr>
          </a:p>
        </p:txBody>
      </p:sp>
      <p:sp>
        <p:nvSpPr>
          <p:cNvPr id="182275" name="Rectangle 2"/>
          <p:cNvSpPr>
            <a:spLocks noGrp="1" noRot="1" noChangeAspect="1" noChangeArrowheads="1" noTextEdit="1"/>
          </p:cNvSpPr>
          <p:nvPr>
            <p:ph type="sldImg"/>
          </p:nvPr>
        </p:nvSpPr>
        <p:spPr bwMode="auto">
          <a:xfrm>
            <a:off x="1132946" y="744617"/>
            <a:ext cx="4531783" cy="3723084"/>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82276"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GB" dirty="0" smtClean="0"/>
              <a:t>Despite the fact that reduction of alcohol consumption is being accepted as a legitimate treatment goal and as an additional option in the treatment of alcohol dependence in guidelines and clinical practice in the vast majority of the EU Member States, there is currently no treatment approved for the indication of reduction of alcohol consumption in patients with alcohol dependence.</a:t>
            </a:r>
            <a:endParaRPr lang="en-US" dirty="0" smtClean="0"/>
          </a:p>
          <a:p>
            <a:pPr eaLnBrk="1" hangingPunct="1"/>
            <a:r>
              <a:rPr lang="en-GB" dirty="0" smtClean="0"/>
              <a:t> </a:t>
            </a:r>
            <a:endParaRPr lang="en-US" dirty="0" smtClean="0"/>
          </a:p>
          <a:p>
            <a:pPr eaLnBrk="1" hangingPunct="1"/>
            <a:r>
              <a:rPr lang="en-GB" dirty="0" smtClean="0"/>
              <a:t>Nalmefene offers patients with alcohol dependence a new pharmacological treatment paradigm, both in terms of the treatment goal and in terms of the dosing regimen.</a:t>
            </a:r>
            <a:endParaRPr lang="en-US" dirty="0" smtClean="0"/>
          </a:p>
          <a:p>
            <a:pPr eaLnBrk="1" hangingPunct="1"/>
            <a:r>
              <a:rPr lang="en-GB" dirty="0" smtClean="0"/>
              <a:t> </a:t>
            </a:r>
            <a:endParaRPr lang="en-US" dirty="0" smtClean="0"/>
          </a:p>
          <a:p>
            <a:pPr eaLnBrk="1" hangingPunct="1"/>
            <a:r>
              <a:rPr lang="en-GB" dirty="0" smtClean="0"/>
              <a:t>The </a:t>
            </a:r>
            <a:r>
              <a:rPr lang="en-GB" dirty="0" err="1" smtClean="0"/>
              <a:t>nalmefene</a:t>
            </a:r>
            <a:r>
              <a:rPr lang="en-GB" dirty="0" smtClean="0"/>
              <a:t> development programme attracted patients with a long (approximately 13-year) history of alcohol problems who were at risk of alcohol-related harm according to the WHO criteria. The </a:t>
            </a:r>
            <a:r>
              <a:rPr lang="en-GB" dirty="0" err="1" smtClean="0"/>
              <a:t>nalmefene</a:t>
            </a:r>
            <a:r>
              <a:rPr lang="en-GB" dirty="0" smtClean="0"/>
              <a:t> treatment paradigm addresses an unmet medical need as it has the potential to engage patients at risk of alcohol-related harm who may otherwise not seek help. This is exemplified by the fact that two-thirds of the patients had never before been treated for their alcohol dependence.</a:t>
            </a:r>
            <a:endParaRPr lang="en-US" dirty="0" smtClean="0"/>
          </a:p>
          <a:p>
            <a:pPr eaLnBrk="1" hangingPunct="1"/>
            <a:r>
              <a:rPr lang="en-GB" dirty="0" smtClean="0"/>
              <a:t> </a:t>
            </a:r>
            <a:endParaRPr lang="en-US" dirty="0" smtClean="0"/>
          </a:p>
          <a:p>
            <a:pPr eaLnBrk="1" hangingPunct="1"/>
            <a:r>
              <a:rPr lang="en-GB" dirty="0" err="1" smtClean="0"/>
              <a:t>Nalmefene’s</a:t>
            </a:r>
            <a:r>
              <a:rPr lang="en-GB" dirty="0" smtClean="0"/>
              <a:t> efficacy in reducing alcohol consumption in patients with alcohol dependence has been demonstrated in the two 6-month efficacy studies and the 1-year study provided supportive evidence of the efficacy of </a:t>
            </a:r>
            <a:r>
              <a:rPr lang="en-GB" dirty="0" err="1" smtClean="0"/>
              <a:t>nalmefene</a:t>
            </a:r>
            <a:r>
              <a:rPr lang="en-GB" dirty="0" smtClean="0"/>
              <a:t> up to 1 year of treatment. The studies show a large reduction in alcohol intake already from month 1 and maintained through treatment (up to 1 year).</a:t>
            </a:r>
            <a:endParaRPr lang="en-US" dirty="0" smtClean="0"/>
          </a:p>
          <a:p>
            <a:pPr eaLnBrk="1" hangingPunct="1"/>
            <a:r>
              <a:rPr lang="en-GB" dirty="0" smtClean="0"/>
              <a:t> </a:t>
            </a:r>
            <a:endParaRPr lang="en-US" dirty="0" smtClean="0"/>
          </a:p>
          <a:p>
            <a:pPr eaLnBrk="1" hangingPunct="1"/>
            <a:r>
              <a:rPr lang="en-GB" dirty="0" smtClean="0"/>
              <a:t>T</a:t>
            </a:r>
            <a:r>
              <a:rPr lang="en-US" dirty="0" smtClean="0"/>
              <a:t>he clinical value of </a:t>
            </a:r>
            <a:r>
              <a:rPr lang="en-US" dirty="0" err="1" smtClean="0"/>
              <a:t>nalmefene</a:t>
            </a:r>
            <a:r>
              <a:rPr lang="en-US" dirty="0" smtClean="0"/>
              <a:t> was more pronounced in the patients with a high</a:t>
            </a:r>
            <a:r>
              <a:rPr lang="en-GB" dirty="0" smtClean="0"/>
              <a:t> or very high drinking risk level at baseline and randomisation than in the total population. </a:t>
            </a:r>
            <a:endParaRPr lang="en-US" dirty="0" smtClean="0"/>
          </a:p>
          <a:p>
            <a:pPr eaLnBrk="1" hangingPunct="1"/>
            <a:r>
              <a:rPr lang="en-GB" dirty="0" smtClean="0"/>
              <a:t> </a:t>
            </a:r>
            <a:endParaRPr lang="en-US" dirty="0" smtClean="0"/>
          </a:p>
          <a:p>
            <a:pPr eaLnBrk="1" hangingPunct="1"/>
            <a:r>
              <a:rPr lang="en-GB" dirty="0" smtClean="0"/>
              <a:t>Nalmefene is taken as-needed, so the patients decide when to take their medication. Nalmefene can even be taken after the patient has started drinking, to limit alcohol consumption. This concept was well accepted by the patients. In three studies, patients were adherent to the dosing regimen on approximately 80 to 90% of the days. Moreover, as the patient does not need to take </a:t>
            </a:r>
            <a:r>
              <a:rPr lang="en-GB" dirty="0" err="1" smtClean="0"/>
              <a:t>nalmefene</a:t>
            </a:r>
            <a:r>
              <a:rPr lang="en-GB" dirty="0" smtClean="0"/>
              <a:t> when there is no intention to drink, there is also no unnecessary exposure to </a:t>
            </a:r>
            <a:r>
              <a:rPr lang="en-GB" dirty="0" err="1" smtClean="0"/>
              <a:t>nalmefene</a:t>
            </a:r>
            <a:r>
              <a:rPr lang="en-GB" dirty="0" smtClean="0"/>
              <a:t> on these days.</a:t>
            </a:r>
            <a:endParaRPr lang="en-US" dirty="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p>
            <a:fld id="{1D3106EF-C26A-4FC0-8850-AABE55A74059}" type="slidenum">
              <a:rPr lang="ru-RU" smtClean="0"/>
              <a:pPr/>
              <a:t>12</a:t>
            </a:fld>
            <a:endParaRPr lang="ru-RU" smtClean="0"/>
          </a:p>
        </p:txBody>
      </p:sp>
      <p:sp>
        <p:nvSpPr>
          <p:cNvPr id="84995" name="pg num"/>
          <p:cNvSpPr txBox="1">
            <a:spLocks noGrp="1" noChangeArrowheads="1"/>
          </p:cNvSpPr>
          <p:nvPr/>
        </p:nvSpPr>
        <p:spPr bwMode="auto">
          <a:xfrm>
            <a:off x="6034088" y="9463088"/>
            <a:ext cx="539750" cy="184150"/>
          </a:xfrm>
          <a:prstGeom prst="rect">
            <a:avLst/>
          </a:prstGeom>
          <a:noFill/>
          <a:ln w="9525">
            <a:noFill/>
            <a:miter lim="800000"/>
            <a:headEnd/>
            <a:tailEnd/>
          </a:ln>
        </p:spPr>
        <p:txBody>
          <a:bodyPr lIns="0" tIns="0" rIns="0" bIns="0" anchor="b">
            <a:spAutoFit/>
          </a:bodyPr>
          <a:lstStyle/>
          <a:p>
            <a:pPr defTabSz="895350"/>
            <a:fld id="{A6AF8A72-CFE7-4863-8B45-7083E0F21406}" type="slidenum">
              <a:rPr lang="en-US" sz="1200">
                <a:cs typeface="Arial" pitchFamily="34" charset="0"/>
              </a:rPr>
              <a:pPr defTabSz="895350"/>
              <a:t>12</a:t>
            </a:fld>
            <a:endParaRPr lang="en-US" sz="1200">
              <a:cs typeface="Arial" pitchFamily="34" charset="0"/>
            </a:endParaRPr>
          </a:p>
        </p:txBody>
      </p:sp>
      <p:sp>
        <p:nvSpPr>
          <p:cNvPr id="84996" name="Rectangle 2"/>
          <p:cNvSpPr>
            <a:spLocks noGrp="1" noRot="1" noChangeAspect="1" noChangeArrowheads="1" noTextEdit="1"/>
          </p:cNvSpPr>
          <p:nvPr>
            <p:ph type="sldImg"/>
          </p:nvPr>
        </p:nvSpPr>
        <p:spPr>
          <a:xfrm>
            <a:off x="-2273300" y="1277938"/>
            <a:ext cx="11307763" cy="8482012"/>
          </a:xfrm>
          <a:ln/>
        </p:spPr>
      </p:sp>
      <p:sp>
        <p:nvSpPr>
          <p:cNvPr id="84997" name="Заметки 4"/>
          <p:cNvSpPr>
            <a:spLocks noGrp="1"/>
          </p:cNvSpPr>
          <p:nvPr>
            <p:ph type="body" idx="1"/>
          </p:nvPr>
        </p:nvSpPr>
        <p:spPr>
          <a:noFill/>
          <a:ln/>
        </p:spPr>
        <p:txBody>
          <a:bodyPr/>
          <a:lstStyle/>
          <a:p>
            <a:endParaRPr lang="ru-RU" smtClean="0"/>
          </a:p>
        </p:txBody>
      </p:sp>
    </p:spTree>
    <p:extLst>
      <p:ext uri="{BB962C8B-B14F-4D97-AF65-F5344CB8AC3E}">
        <p14:creationId xmlns="" xmlns:p14="http://schemas.microsoft.com/office/powerpoint/2010/main" val="12458192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p>
            <a:fld id="{1D3106EF-C26A-4FC0-8850-AABE55A74059}" type="slidenum">
              <a:rPr lang="ru-RU" smtClean="0"/>
              <a:pPr/>
              <a:t>13</a:t>
            </a:fld>
            <a:endParaRPr lang="ru-RU" smtClean="0"/>
          </a:p>
        </p:txBody>
      </p:sp>
      <p:sp>
        <p:nvSpPr>
          <p:cNvPr id="84995" name="pg num"/>
          <p:cNvSpPr txBox="1">
            <a:spLocks noGrp="1" noChangeArrowheads="1"/>
          </p:cNvSpPr>
          <p:nvPr/>
        </p:nvSpPr>
        <p:spPr bwMode="auto">
          <a:xfrm>
            <a:off x="6034088" y="9463088"/>
            <a:ext cx="539750" cy="184150"/>
          </a:xfrm>
          <a:prstGeom prst="rect">
            <a:avLst/>
          </a:prstGeom>
          <a:noFill/>
          <a:ln w="9525">
            <a:noFill/>
            <a:miter lim="800000"/>
            <a:headEnd/>
            <a:tailEnd/>
          </a:ln>
        </p:spPr>
        <p:txBody>
          <a:bodyPr lIns="0" tIns="0" rIns="0" bIns="0" anchor="b">
            <a:spAutoFit/>
          </a:bodyPr>
          <a:lstStyle/>
          <a:p>
            <a:pPr defTabSz="895350"/>
            <a:fld id="{A6AF8A72-CFE7-4863-8B45-7083E0F21406}" type="slidenum">
              <a:rPr lang="en-US" sz="1200">
                <a:cs typeface="Arial" pitchFamily="34" charset="0"/>
              </a:rPr>
              <a:pPr defTabSz="895350"/>
              <a:t>13</a:t>
            </a:fld>
            <a:endParaRPr lang="en-US" sz="1200">
              <a:cs typeface="Arial" pitchFamily="34" charset="0"/>
            </a:endParaRPr>
          </a:p>
        </p:txBody>
      </p:sp>
      <p:sp>
        <p:nvSpPr>
          <p:cNvPr id="84996" name="Rectangle 2"/>
          <p:cNvSpPr>
            <a:spLocks noGrp="1" noRot="1" noChangeAspect="1" noChangeArrowheads="1" noTextEdit="1"/>
          </p:cNvSpPr>
          <p:nvPr>
            <p:ph type="sldImg"/>
          </p:nvPr>
        </p:nvSpPr>
        <p:spPr>
          <a:xfrm>
            <a:off x="-2273300" y="1277938"/>
            <a:ext cx="11307763" cy="8482012"/>
          </a:xfrm>
          <a:ln/>
        </p:spPr>
      </p:sp>
      <p:sp>
        <p:nvSpPr>
          <p:cNvPr id="84997" name="Заметки 4"/>
          <p:cNvSpPr>
            <a:spLocks noGrp="1"/>
          </p:cNvSpPr>
          <p:nvPr>
            <p:ph type="body" idx="1"/>
          </p:nvPr>
        </p:nvSpPr>
        <p:spPr>
          <a:noFill/>
          <a:ln/>
        </p:spPr>
        <p:txBody>
          <a:bodyPr/>
          <a:lstStyle/>
          <a:p>
            <a:endParaRPr lang="ru-RU" smtClean="0"/>
          </a:p>
        </p:txBody>
      </p:sp>
    </p:spTree>
    <p:extLst>
      <p:ext uri="{BB962C8B-B14F-4D97-AF65-F5344CB8AC3E}">
        <p14:creationId xmlns="" xmlns:p14="http://schemas.microsoft.com/office/powerpoint/2010/main" val="30692657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txBox="1">
            <a:spLocks noGrp="1" noChangeArrowheads="1"/>
          </p:cNvSpPr>
          <p:nvPr/>
        </p:nvSpPr>
        <p:spPr bwMode="auto">
          <a:xfrm>
            <a:off x="3851098" y="9429750"/>
            <a:ext cx="2944958" cy="496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BlissLight" pitchFamily="2" charset="0"/>
                <a:ea typeface="BlissLight" pitchFamily="2" charset="0"/>
                <a:cs typeface="BlissLight" pitchFamily="2" charset="0"/>
              </a:defRPr>
            </a:lvl1pPr>
            <a:lvl2pPr marL="37931725" indent="-37474525" eaLnBrk="0" hangingPunct="0">
              <a:defRPr sz="2400">
                <a:solidFill>
                  <a:schemeClr val="tx1"/>
                </a:solidFill>
                <a:latin typeface="BlissLight" pitchFamily="2" charset="0"/>
                <a:ea typeface="BlissLight" pitchFamily="2" charset="0"/>
                <a:cs typeface="BlissLight" pitchFamily="2" charset="0"/>
              </a:defRPr>
            </a:lvl2pPr>
            <a:lvl3pPr eaLnBrk="0" hangingPunct="0">
              <a:defRPr sz="2400">
                <a:solidFill>
                  <a:schemeClr val="tx1"/>
                </a:solidFill>
                <a:latin typeface="BlissLight" pitchFamily="2" charset="0"/>
                <a:ea typeface="BlissLight" pitchFamily="2" charset="0"/>
                <a:cs typeface="BlissLight" pitchFamily="2" charset="0"/>
              </a:defRPr>
            </a:lvl3pPr>
            <a:lvl4pPr eaLnBrk="0" hangingPunct="0">
              <a:defRPr sz="2400">
                <a:solidFill>
                  <a:schemeClr val="tx1"/>
                </a:solidFill>
                <a:latin typeface="BlissLight" pitchFamily="2" charset="0"/>
                <a:ea typeface="BlissLight" pitchFamily="2" charset="0"/>
                <a:cs typeface="BlissLight" pitchFamily="2" charset="0"/>
              </a:defRPr>
            </a:lvl4pPr>
            <a:lvl5pPr eaLnBrk="0" hangingPunct="0">
              <a:defRPr sz="2400">
                <a:solidFill>
                  <a:schemeClr val="tx1"/>
                </a:solidFill>
                <a:latin typeface="BlissLight" pitchFamily="2" charset="0"/>
                <a:ea typeface="BlissLight" pitchFamily="2" charset="0"/>
                <a:cs typeface="BlissLight" pitchFamily="2" charset="0"/>
              </a:defRPr>
            </a:lvl5pPr>
            <a:lvl6pPr marL="457200" eaLnBrk="0" fontAlgn="base" hangingPunct="0">
              <a:spcBef>
                <a:spcPct val="0"/>
              </a:spcBef>
              <a:spcAft>
                <a:spcPct val="0"/>
              </a:spcAft>
              <a:defRPr sz="2400">
                <a:solidFill>
                  <a:schemeClr val="tx1"/>
                </a:solidFill>
                <a:latin typeface="BlissLight" pitchFamily="2" charset="0"/>
                <a:ea typeface="BlissLight" pitchFamily="2" charset="0"/>
                <a:cs typeface="BlissLight" pitchFamily="2" charset="0"/>
              </a:defRPr>
            </a:lvl6pPr>
            <a:lvl7pPr marL="914400" eaLnBrk="0" fontAlgn="base" hangingPunct="0">
              <a:spcBef>
                <a:spcPct val="0"/>
              </a:spcBef>
              <a:spcAft>
                <a:spcPct val="0"/>
              </a:spcAft>
              <a:defRPr sz="2400">
                <a:solidFill>
                  <a:schemeClr val="tx1"/>
                </a:solidFill>
                <a:latin typeface="BlissLight" pitchFamily="2" charset="0"/>
                <a:ea typeface="BlissLight" pitchFamily="2" charset="0"/>
                <a:cs typeface="BlissLight" pitchFamily="2" charset="0"/>
              </a:defRPr>
            </a:lvl7pPr>
            <a:lvl8pPr marL="1371600" eaLnBrk="0" fontAlgn="base" hangingPunct="0">
              <a:spcBef>
                <a:spcPct val="0"/>
              </a:spcBef>
              <a:spcAft>
                <a:spcPct val="0"/>
              </a:spcAft>
              <a:defRPr sz="2400">
                <a:solidFill>
                  <a:schemeClr val="tx1"/>
                </a:solidFill>
                <a:latin typeface="BlissLight" pitchFamily="2" charset="0"/>
                <a:ea typeface="BlissLight" pitchFamily="2" charset="0"/>
                <a:cs typeface="BlissLight" pitchFamily="2" charset="0"/>
              </a:defRPr>
            </a:lvl8pPr>
            <a:lvl9pPr marL="1828800" eaLnBrk="0" fontAlgn="base" hangingPunct="0">
              <a:spcBef>
                <a:spcPct val="0"/>
              </a:spcBef>
              <a:spcAft>
                <a:spcPct val="0"/>
              </a:spcAft>
              <a:defRPr sz="2400">
                <a:solidFill>
                  <a:schemeClr val="tx1"/>
                </a:solidFill>
                <a:latin typeface="BlissLight" pitchFamily="2" charset="0"/>
                <a:ea typeface="BlissLight" pitchFamily="2" charset="0"/>
                <a:cs typeface="BlissLight" pitchFamily="2" charset="0"/>
              </a:defRPr>
            </a:lvl9pPr>
          </a:lstStyle>
          <a:p>
            <a:pPr algn="r" defTabSz="914400" eaLnBrk="1" hangingPunct="1"/>
            <a:fld id="{9F481AB1-9223-4A33-8E82-A5AFD7CA5E9C}" type="slidenum">
              <a:rPr lang="da-DK" sz="1200">
                <a:solidFill>
                  <a:srgbClr val="000000"/>
                </a:solidFill>
                <a:latin typeface="Arial" pitchFamily="34" charset="0"/>
                <a:ea typeface="ヒラギノ角ゴ Pro W3" charset="-128"/>
              </a:rPr>
              <a:pPr algn="r" defTabSz="914400" eaLnBrk="1" hangingPunct="1"/>
              <a:t>14</a:t>
            </a:fld>
            <a:endParaRPr lang="da-DK" sz="1200">
              <a:solidFill>
                <a:srgbClr val="000000"/>
              </a:solidFill>
              <a:latin typeface="Arial" pitchFamily="34" charset="0"/>
              <a:ea typeface="ヒラギノ角ゴ Pro W3" charset="-128"/>
            </a:endParaRPr>
          </a:p>
        </p:txBody>
      </p:sp>
      <p:sp>
        <p:nvSpPr>
          <p:cNvPr id="182275" name="Rectangle 2"/>
          <p:cNvSpPr>
            <a:spLocks noGrp="1" noRot="1" noChangeAspect="1" noChangeArrowheads="1" noTextEdit="1"/>
          </p:cNvSpPr>
          <p:nvPr>
            <p:ph type="sldImg"/>
          </p:nvPr>
        </p:nvSpPr>
        <p:spPr bwMode="auto">
          <a:xfrm>
            <a:off x="917575" y="744538"/>
            <a:ext cx="4962525" cy="3722687"/>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182276"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GB" dirty="0" smtClean="0"/>
              <a:t>Despite the fact that reduction of alcohol consumption is being accepted as a legitimate treatment goal and as an additional option in the treatment of alcohol dependence in guidelines and clinical practice in the vast majority of the EU Member States, there is currently no treatment approved for the indication of reduction of alcohol consumption in patients with alcohol dependence.</a:t>
            </a:r>
            <a:endParaRPr lang="en-US" dirty="0" smtClean="0"/>
          </a:p>
          <a:p>
            <a:pPr eaLnBrk="1" hangingPunct="1"/>
            <a:r>
              <a:rPr lang="en-GB" dirty="0" smtClean="0"/>
              <a:t> </a:t>
            </a:r>
            <a:endParaRPr lang="en-US" dirty="0" smtClean="0"/>
          </a:p>
          <a:p>
            <a:pPr eaLnBrk="1" hangingPunct="1"/>
            <a:r>
              <a:rPr lang="en-GB" dirty="0" smtClean="0"/>
              <a:t>Nalmefene offers patients with alcohol dependence a new pharmacological treatment paradigm, both in terms of the treatment goal and in terms of the dosing regimen.</a:t>
            </a:r>
            <a:endParaRPr lang="en-US" dirty="0" smtClean="0"/>
          </a:p>
          <a:p>
            <a:pPr eaLnBrk="1" hangingPunct="1"/>
            <a:r>
              <a:rPr lang="en-GB" dirty="0" smtClean="0"/>
              <a:t> </a:t>
            </a:r>
            <a:endParaRPr lang="en-US" dirty="0" smtClean="0"/>
          </a:p>
          <a:p>
            <a:pPr eaLnBrk="1" hangingPunct="1"/>
            <a:r>
              <a:rPr lang="en-GB" dirty="0" smtClean="0"/>
              <a:t>The </a:t>
            </a:r>
            <a:r>
              <a:rPr lang="en-GB" dirty="0" err="1" smtClean="0"/>
              <a:t>nalmefene</a:t>
            </a:r>
            <a:r>
              <a:rPr lang="en-GB" dirty="0" smtClean="0"/>
              <a:t> development programme attracted patients with a long (approximately 13-year) history of alcohol problems who were at risk of alcohol-related harm according to the WHO criteria. The </a:t>
            </a:r>
            <a:r>
              <a:rPr lang="en-GB" dirty="0" err="1" smtClean="0"/>
              <a:t>nalmefene</a:t>
            </a:r>
            <a:r>
              <a:rPr lang="en-GB" dirty="0" smtClean="0"/>
              <a:t> treatment paradigm addresses an unmet medical need as it has the potential to engage patients at risk of alcohol-related harm who may otherwise not seek help. This is exemplified by the fact that two-thirds of the patients had never before been treated for their alcohol dependence.</a:t>
            </a:r>
            <a:endParaRPr lang="en-US" dirty="0" smtClean="0"/>
          </a:p>
          <a:p>
            <a:pPr eaLnBrk="1" hangingPunct="1"/>
            <a:r>
              <a:rPr lang="en-GB" dirty="0" smtClean="0"/>
              <a:t> </a:t>
            </a:r>
            <a:endParaRPr lang="en-US" dirty="0" smtClean="0"/>
          </a:p>
          <a:p>
            <a:pPr eaLnBrk="1" hangingPunct="1"/>
            <a:r>
              <a:rPr lang="en-GB" dirty="0" err="1" smtClean="0"/>
              <a:t>Nalmefene’s</a:t>
            </a:r>
            <a:r>
              <a:rPr lang="en-GB" dirty="0" smtClean="0"/>
              <a:t> efficacy in reducing alcohol consumption in patients with alcohol dependence has been demonstrated in the two 6-month efficacy studies and the 1-year study provided supportive evidence of the efficacy of </a:t>
            </a:r>
            <a:r>
              <a:rPr lang="en-GB" dirty="0" err="1" smtClean="0"/>
              <a:t>nalmefene</a:t>
            </a:r>
            <a:r>
              <a:rPr lang="en-GB" dirty="0" smtClean="0"/>
              <a:t> up to 1 year of treatment. The studies show a large reduction in alcohol intake already from month 1 and maintained through treatment (up to 1 year).</a:t>
            </a:r>
            <a:endParaRPr lang="en-US" dirty="0" smtClean="0"/>
          </a:p>
          <a:p>
            <a:pPr eaLnBrk="1" hangingPunct="1"/>
            <a:r>
              <a:rPr lang="en-GB" dirty="0" smtClean="0"/>
              <a:t> </a:t>
            </a:r>
            <a:endParaRPr lang="en-US" dirty="0" smtClean="0"/>
          </a:p>
          <a:p>
            <a:pPr eaLnBrk="1" hangingPunct="1"/>
            <a:r>
              <a:rPr lang="en-GB" dirty="0" smtClean="0"/>
              <a:t>T</a:t>
            </a:r>
            <a:r>
              <a:rPr lang="en-US" dirty="0" smtClean="0"/>
              <a:t>he clinical value of </a:t>
            </a:r>
            <a:r>
              <a:rPr lang="en-US" dirty="0" err="1" smtClean="0"/>
              <a:t>nalmefene</a:t>
            </a:r>
            <a:r>
              <a:rPr lang="en-US" dirty="0" smtClean="0"/>
              <a:t> was more pronounced in the patients with a high</a:t>
            </a:r>
            <a:r>
              <a:rPr lang="en-GB" dirty="0" smtClean="0"/>
              <a:t> or very high drinking risk level at baseline and randomisation than in the total population. </a:t>
            </a:r>
            <a:endParaRPr lang="en-US" dirty="0" smtClean="0"/>
          </a:p>
          <a:p>
            <a:pPr eaLnBrk="1" hangingPunct="1"/>
            <a:r>
              <a:rPr lang="en-GB" dirty="0" smtClean="0"/>
              <a:t> </a:t>
            </a:r>
            <a:endParaRPr lang="en-US" dirty="0" smtClean="0"/>
          </a:p>
          <a:p>
            <a:pPr eaLnBrk="1" hangingPunct="1"/>
            <a:r>
              <a:rPr lang="en-GB" dirty="0" smtClean="0"/>
              <a:t>Nalmefene is taken as-needed, so the patients decide when to take their medication. Nalmefene can even be taken after the patient has started drinking, to limit alcohol consumption. This concept was well accepted by the patients. In three studies, patients were adherent to the dosing regimen on approximately 80 to 90% of the days. Moreover, as the patient does not need to take </a:t>
            </a:r>
            <a:r>
              <a:rPr lang="en-GB" dirty="0" err="1" smtClean="0"/>
              <a:t>nalmefene</a:t>
            </a:r>
            <a:r>
              <a:rPr lang="en-GB" dirty="0" smtClean="0"/>
              <a:t> when there is no intention to drink, there is also no unnecessary exposure to </a:t>
            </a:r>
            <a:r>
              <a:rPr lang="en-GB" dirty="0" err="1" smtClean="0"/>
              <a:t>nalmefene</a:t>
            </a:r>
            <a:r>
              <a:rPr lang="en-GB" dirty="0" smtClean="0"/>
              <a:t> on these days.</a:t>
            </a:r>
            <a:endParaRPr lang="en-US" dirty="0"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p>
            <a:fld id="{1D3106EF-C26A-4FC0-8850-AABE55A74059}" type="slidenum">
              <a:rPr lang="ru-RU" smtClean="0"/>
              <a:pPr/>
              <a:t>15</a:t>
            </a:fld>
            <a:endParaRPr lang="ru-RU" smtClean="0"/>
          </a:p>
        </p:txBody>
      </p:sp>
      <p:sp>
        <p:nvSpPr>
          <p:cNvPr id="84995" name="pg num"/>
          <p:cNvSpPr txBox="1">
            <a:spLocks noGrp="1" noChangeArrowheads="1"/>
          </p:cNvSpPr>
          <p:nvPr/>
        </p:nvSpPr>
        <p:spPr bwMode="auto">
          <a:xfrm>
            <a:off x="6034088" y="9463088"/>
            <a:ext cx="539750" cy="184150"/>
          </a:xfrm>
          <a:prstGeom prst="rect">
            <a:avLst/>
          </a:prstGeom>
          <a:noFill/>
          <a:ln w="9525">
            <a:noFill/>
            <a:miter lim="800000"/>
            <a:headEnd/>
            <a:tailEnd/>
          </a:ln>
        </p:spPr>
        <p:txBody>
          <a:bodyPr lIns="0" tIns="0" rIns="0" bIns="0" anchor="b">
            <a:spAutoFit/>
          </a:bodyPr>
          <a:lstStyle/>
          <a:p>
            <a:pPr defTabSz="895350"/>
            <a:fld id="{A6AF8A72-CFE7-4863-8B45-7083E0F21406}" type="slidenum">
              <a:rPr lang="en-US" sz="1200">
                <a:cs typeface="Arial" pitchFamily="34" charset="0"/>
              </a:rPr>
              <a:pPr defTabSz="895350"/>
              <a:t>15</a:t>
            </a:fld>
            <a:endParaRPr lang="en-US" sz="1200">
              <a:cs typeface="Arial" pitchFamily="34" charset="0"/>
            </a:endParaRPr>
          </a:p>
        </p:txBody>
      </p:sp>
      <p:sp>
        <p:nvSpPr>
          <p:cNvPr id="84996" name="Rectangle 2"/>
          <p:cNvSpPr>
            <a:spLocks noGrp="1" noRot="1" noChangeAspect="1" noChangeArrowheads="1" noTextEdit="1"/>
          </p:cNvSpPr>
          <p:nvPr>
            <p:ph type="sldImg"/>
          </p:nvPr>
        </p:nvSpPr>
        <p:spPr>
          <a:xfrm>
            <a:off x="-2273300" y="1277938"/>
            <a:ext cx="11307763" cy="8482012"/>
          </a:xfrm>
          <a:ln/>
        </p:spPr>
      </p:sp>
      <p:sp>
        <p:nvSpPr>
          <p:cNvPr id="84997" name="Заметки 4"/>
          <p:cNvSpPr>
            <a:spLocks noGrp="1"/>
          </p:cNvSpPr>
          <p:nvPr>
            <p:ph type="body" idx="1"/>
          </p:nvPr>
        </p:nvSpPr>
        <p:spPr>
          <a:noFill/>
          <a:ln/>
        </p:spPr>
        <p:txBody>
          <a:bodyPr/>
          <a:lstStyle/>
          <a:p>
            <a:endParaRPr lang="ru-RU" smtClean="0"/>
          </a:p>
        </p:txBody>
      </p:sp>
    </p:spTree>
    <p:extLst>
      <p:ext uri="{BB962C8B-B14F-4D97-AF65-F5344CB8AC3E}">
        <p14:creationId xmlns="" xmlns:p14="http://schemas.microsoft.com/office/powerpoint/2010/main" val="30692657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p>
            <a:fld id="{1D3106EF-C26A-4FC0-8850-AABE55A74059}" type="slidenum">
              <a:rPr lang="ru-RU" smtClean="0"/>
              <a:pPr/>
              <a:t>16</a:t>
            </a:fld>
            <a:endParaRPr lang="ru-RU" smtClean="0"/>
          </a:p>
        </p:txBody>
      </p:sp>
      <p:sp>
        <p:nvSpPr>
          <p:cNvPr id="84995" name="pg num"/>
          <p:cNvSpPr txBox="1">
            <a:spLocks noGrp="1" noChangeArrowheads="1"/>
          </p:cNvSpPr>
          <p:nvPr/>
        </p:nvSpPr>
        <p:spPr bwMode="auto">
          <a:xfrm>
            <a:off x="6034088" y="9463088"/>
            <a:ext cx="539750" cy="184150"/>
          </a:xfrm>
          <a:prstGeom prst="rect">
            <a:avLst/>
          </a:prstGeom>
          <a:noFill/>
          <a:ln w="9525">
            <a:noFill/>
            <a:miter lim="800000"/>
            <a:headEnd/>
            <a:tailEnd/>
          </a:ln>
        </p:spPr>
        <p:txBody>
          <a:bodyPr lIns="0" tIns="0" rIns="0" bIns="0" anchor="b">
            <a:spAutoFit/>
          </a:bodyPr>
          <a:lstStyle/>
          <a:p>
            <a:pPr defTabSz="895350"/>
            <a:fld id="{A6AF8A72-CFE7-4863-8B45-7083E0F21406}" type="slidenum">
              <a:rPr lang="en-US" sz="1200">
                <a:cs typeface="Arial" pitchFamily="34" charset="0"/>
              </a:rPr>
              <a:pPr defTabSz="895350"/>
              <a:t>16</a:t>
            </a:fld>
            <a:endParaRPr lang="en-US" sz="1200">
              <a:cs typeface="Arial" pitchFamily="34" charset="0"/>
            </a:endParaRPr>
          </a:p>
        </p:txBody>
      </p:sp>
      <p:sp>
        <p:nvSpPr>
          <p:cNvPr id="84996" name="Rectangle 2"/>
          <p:cNvSpPr>
            <a:spLocks noGrp="1" noRot="1" noChangeAspect="1" noChangeArrowheads="1" noTextEdit="1"/>
          </p:cNvSpPr>
          <p:nvPr>
            <p:ph type="sldImg"/>
          </p:nvPr>
        </p:nvSpPr>
        <p:spPr>
          <a:xfrm>
            <a:off x="-2273300" y="1277938"/>
            <a:ext cx="11307763" cy="8482012"/>
          </a:xfrm>
          <a:ln/>
        </p:spPr>
      </p:sp>
      <p:sp>
        <p:nvSpPr>
          <p:cNvPr id="84997" name="Заметки 4"/>
          <p:cNvSpPr>
            <a:spLocks noGrp="1"/>
          </p:cNvSpPr>
          <p:nvPr>
            <p:ph type="body" idx="1"/>
          </p:nvPr>
        </p:nvSpPr>
        <p:spPr>
          <a:noFill/>
          <a:ln/>
        </p:spPr>
        <p:txBody>
          <a:bodyPr/>
          <a:lstStyle/>
          <a:p>
            <a:endParaRPr lang="ru-RU" smtClean="0"/>
          </a:p>
        </p:txBody>
      </p:sp>
    </p:spTree>
    <p:extLst>
      <p:ext uri="{BB962C8B-B14F-4D97-AF65-F5344CB8AC3E}">
        <p14:creationId xmlns="" xmlns:p14="http://schemas.microsoft.com/office/powerpoint/2010/main" val="30692657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p>
            <a:fld id="{1D3106EF-C26A-4FC0-8850-AABE55A74059}" type="slidenum">
              <a:rPr lang="ru-RU" smtClean="0"/>
              <a:pPr/>
              <a:t>18</a:t>
            </a:fld>
            <a:endParaRPr lang="ru-RU" smtClean="0"/>
          </a:p>
        </p:txBody>
      </p:sp>
      <p:sp>
        <p:nvSpPr>
          <p:cNvPr id="84995" name="pg num"/>
          <p:cNvSpPr txBox="1">
            <a:spLocks noGrp="1" noChangeArrowheads="1"/>
          </p:cNvSpPr>
          <p:nvPr/>
        </p:nvSpPr>
        <p:spPr bwMode="auto">
          <a:xfrm>
            <a:off x="6034088" y="9463088"/>
            <a:ext cx="539750" cy="184150"/>
          </a:xfrm>
          <a:prstGeom prst="rect">
            <a:avLst/>
          </a:prstGeom>
          <a:noFill/>
          <a:ln w="9525">
            <a:noFill/>
            <a:miter lim="800000"/>
            <a:headEnd/>
            <a:tailEnd/>
          </a:ln>
        </p:spPr>
        <p:txBody>
          <a:bodyPr lIns="0" tIns="0" rIns="0" bIns="0" anchor="b">
            <a:spAutoFit/>
          </a:bodyPr>
          <a:lstStyle/>
          <a:p>
            <a:pPr defTabSz="895350"/>
            <a:fld id="{A6AF8A72-CFE7-4863-8B45-7083E0F21406}" type="slidenum">
              <a:rPr lang="en-US" sz="1200">
                <a:cs typeface="Arial" pitchFamily="34" charset="0"/>
              </a:rPr>
              <a:pPr defTabSz="895350"/>
              <a:t>18</a:t>
            </a:fld>
            <a:endParaRPr lang="en-US" sz="1200">
              <a:cs typeface="Arial" pitchFamily="34" charset="0"/>
            </a:endParaRPr>
          </a:p>
        </p:txBody>
      </p:sp>
      <p:sp>
        <p:nvSpPr>
          <p:cNvPr id="84996" name="Rectangle 2"/>
          <p:cNvSpPr>
            <a:spLocks noGrp="1" noRot="1" noChangeAspect="1" noChangeArrowheads="1" noTextEdit="1"/>
          </p:cNvSpPr>
          <p:nvPr>
            <p:ph type="sldImg"/>
          </p:nvPr>
        </p:nvSpPr>
        <p:spPr>
          <a:xfrm>
            <a:off x="-2273300" y="1277938"/>
            <a:ext cx="11307763" cy="8482012"/>
          </a:xfrm>
          <a:ln/>
        </p:spPr>
      </p:sp>
      <p:sp>
        <p:nvSpPr>
          <p:cNvPr id="84997" name="Заметки 4"/>
          <p:cNvSpPr>
            <a:spLocks noGrp="1"/>
          </p:cNvSpPr>
          <p:nvPr>
            <p:ph type="body" idx="1"/>
          </p:nvPr>
        </p:nvSpPr>
        <p:spPr>
          <a:noFill/>
          <a:ln/>
        </p:spPr>
        <p:txBody>
          <a:bodyPr/>
          <a:lstStyle/>
          <a:p>
            <a:endParaRPr lang="ru-RU" smtClean="0"/>
          </a:p>
        </p:txBody>
      </p:sp>
    </p:spTree>
    <p:extLst>
      <p:ext uri="{BB962C8B-B14F-4D97-AF65-F5344CB8AC3E}">
        <p14:creationId xmlns="" xmlns:p14="http://schemas.microsoft.com/office/powerpoint/2010/main" val="30692657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p>
            <a:fld id="{1D3106EF-C26A-4FC0-8850-AABE55A74059}" type="slidenum">
              <a:rPr lang="ru-RU" smtClean="0"/>
              <a:pPr/>
              <a:t>19</a:t>
            </a:fld>
            <a:endParaRPr lang="ru-RU" smtClean="0"/>
          </a:p>
        </p:txBody>
      </p:sp>
      <p:sp>
        <p:nvSpPr>
          <p:cNvPr id="84995" name="pg num"/>
          <p:cNvSpPr txBox="1">
            <a:spLocks noGrp="1" noChangeArrowheads="1"/>
          </p:cNvSpPr>
          <p:nvPr/>
        </p:nvSpPr>
        <p:spPr bwMode="auto">
          <a:xfrm>
            <a:off x="6034088" y="9463088"/>
            <a:ext cx="539750" cy="184150"/>
          </a:xfrm>
          <a:prstGeom prst="rect">
            <a:avLst/>
          </a:prstGeom>
          <a:noFill/>
          <a:ln w="9525">
            <a:noFill/>
            <a:miter lim="800000"/>
            <a:headEnd/>
            <a:tailEnd/>
          </a:ln>
        </p:spPr>
        <p:txBody>
          <a:bodyPr lIns="0" tIns="0" rIns="0" bIns="0" anchor="b">
            <a:spAutoFit/>
          </a:bodyPr>
          <a:lstStyle/>
          <a:p>
            <a:pPr defTabSz="895350"/>
            <a:fld id="{A6AF8A72-CFE7-4863-8B45-7083E0F21406}" type="slidenum">
              <a:rPr lang="en-US" sz="1200">
                <a:cs typeface="Arial" pitchFamily="34" charset="0"/>
              </a:rPr>
              <a:pPr defTabSz="895350"/>
              <a:t>19</a:t>
            </a:fld>
            <a:endParaRPr lang="en-US" sz="1200">
              <a:cs typeface="Arial" pitchFamily="34" charset="0"/>
            </a:endParaRPr>
          </a:p>
        </p:txBody>
      </p:sp>
      <p:sp>
        <p:nvSpPr>
          <p:cNvPr id="84996" name="Rectangle 2"/>
          <p:cNvSpPr>
            <a:spLocks noGrp="1" noRot="1" noChangeAspect="1" noChangeArrowheads="1" noTextEdit="1"/>
          </p:cNvSpPr>
          <p:nvPr>
            <p:ph type="sldImg"/>
          </p:nvPr>
        </p:nvSpPr>
        <p:spPr>
          <a:xfrm>
            <a:off x="-2273300" y="1277938"/>
            <a:ext cx="11307763" cy="8482012"/>
          </a:xfrm>
          <a:ln/>
        </p:spPr>
      </p:sp>
      <p:sp>
        <p:nvSpPr>
          <p:cNvPr id="84997" name="Заметки 4"/>
          <p:cNvSpPr>
            <a:spLocks noGrp="1"/>
          </p:cNvSpPr>
          <p:nvPr>
            <p:ph type="body" idx="1"/>
          </p:nvPr>
        </p:nvSpPr>
        <p:spPr>
          <a:noFill/>
          <a:ln/>
        </p:spPr>
        <p:txBody>
          <a:bodyPr/>
          <a:lstStyle/>
          <a:p>
            <a:endParaRPr lang="ru-RU" smtClean="0"/>
          </a:p>
        </p:txBody>
      </p:sp>
    </p:spTree>
    <p:extLst>
      <p:ext uri="{BB962C8B-B14F-4D97-AF65-F5344CB8AC3E}">
        <p14:creationId xmlns="" xmlns:p14="http://schemas.microsoft.com/office/powerpoint/2010/main" val="30692657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p>
            <a:fld id="{1D3106EF-C26A-4FC0-8850-AABE55A74059}" type="slidenum">
              <a:rPr lang="ru-RU" smtClean="0"/>
              <a:pPr/>
              <a:t>20</a:t>
            </a:fld>
            <a:endParaRPr lang="ru-RU" smtClean="0"/>
          </a:p>
        </p:txBody>
      </p:sp>
      <p:sp>
        <p:nvSpPr>
          <p:cNvPr id="84995" name="pg num"/>
          <p:cNvSpPr txBox="1">
            <a:spLocks noGrp="1" noChangeArrowheads="1"/>
          </p:cNvSpPr>
          <p:nvPr/>
        </p:nvSpPr>
        <p:spPr bwMode="auto">
          <a:xfrm>
            <a:off x="6034088" y="9463088"/>
            <a:ext cx="539750" cy="184150"/>
          </a:xfrm>
          <a:prstGeom prst="rect">
            <a:avLst/>
          </a:prstGeom>
          <a:noFill/>
          <a:ln w="9525">
            <a:noFill/>
            <a:miter lim="800000"/>
            <a:headEnd/>
            <a:tailEnd/>
          </a:ln>
        </p:spPr>
        <p:txBody>
          <a:bodyPr lIns="0" tIns="0" rIns="0" bIns="0" anchor="b">
            <a:spAutoFit/>
          </a:bodyPr>
          <a:lstStyle/>
          <a:p>
            <a:pPr defTabSz="895350"/>
            <a:fld id="{A6AF8A72-CFE7-4863-8B45-7083E0F21406}" type="slidenum">
              <a:rPr lang="en-US" sz="1200">
                <a:cs typeface="Arial" pitchFamily="34" charset="0"/>
              </a:rPr>
              <a:pPr defTabSz="895350"/>
              <a:t>20</a:t>
            </a:fld>
            <a:endParaRPr lang="en-US" sz="1200">
              <a:cs typeface="Arial" pitchFamily="34" charset="0"/>
            </a:endParaRPr>
          </a:p>
        </p:txBody>
      </p:sp>
      <p:sp>
        <p:nvSpPr>
          <p:cNvPr id="84996" name="Rectangle 2"/>
          <p:cNvSpPr>
            <a:spLocks noGrp="1" noRot="1" noChangeAspect="1" noChangeArrowheads="1" noTextEdit="1"/>
          </p:cNvSpPr>
          <p:nvPr>
            <p:ph type="sldImg"/>
          </p:nvPr>
        </p:nvSpPr>
        <p:spPr>
          <a:xfrm>
            <a:off x="-2273300" y="1277938"/>
            <a:ext cx="11307763" cy="8482012"/>
          </a:xfrm>
          <a:ln/>
        </p:spPr>
      </p:sp>
      <p:sp>
        <p:nvSpPr>
          <p:cNvPr id="84997" name="Заметки 4"/>
          <p:cNvSpPr>
            <a:spLocks noGrp="1"/>
          </p:cNvSpPr>
          <p:nvPr>
            <p:ph type="body" idx="1"/>
          </p:nvPr>
        </p:nvSpPr>
        <p:spPr>
          <a:noFill/>
          <a:ln/>
        </p:spPr>
        <p:txBody>
          <a:bodyPr/>
          <a:lstStyle/>
          <a:p>
            <a:endParaRPr lang="ru-RU" smtClean="0"/>
          </a:p>
        </p:txBody>
      </p:sp>
    </p:spTree>
    <p:extLst>
      <p:ext uri="{BB962C8B-B14F-4D97-AF65-F5344CB8AC3E}">
        <p14:creationId xmlns="" xmlns:p14="http://schemas.microsoft.com/office/powerpoint/2010/main" val="30692657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p>
            <a:fld id="{1D3106EF-C26A-4FC0-8850-AABE55A74059}" type="slidenum">
              <a:rPr lang="ru-RU" smtClean="0"/>
              <a:pPr/>
              <a:t>22</a:t>
            </a:fld>
            <a:endParaRPr lang="ru-RU" smtClean="0"/>
          </a:p>
        </p:txBody>
      </p:sp>
      <p:sp>
        <p:nvSpPr>
          <p:cNvPr id="84995" name="pg num"/>
          <p:cNvSpPr txBox="1">
            <a:spLocks noGrp="1" noChangeArrowheads="1"/>
          </p:cNvSpPr>
          <p:nvPr/>
        </p:nvSpPr>
        <p:spPr bwMode="auto">
          <a:xfrm>
            <a:off x="6034088" y="9463088"/>
            <a:ext cx="539750" cy="184150"/>
          </a:xfrm>
          <a:prstGeom prst="rect">
            <a:avLst/>
          </a:prstGeom>
          <a:noFill/>
          <a:ln w="9525">
            <a:noFill/>
            <a:miter lim="800000"/>
            <a:headEnd/>
            <a:tailEnd/>
          </a:ln>
        </p:spPr>
        <p:txBody>
          <a:bodyPr lIns="0" tIns="0" rIns="0" bIns="0" anchor="b">
            <a:spAutoFit/>
          </a:bodyPr>
          <a:lstStyle/>
          <a:p>
            <a:pPr defTabSz="895350"/>
            <a:fld id="{A6AF8A72-CFE7-4863-8B45-7083E0F21406}" type="slidenum">
              <a:rPr lang="en-US" sz="1200">
                <a:cs typeface="Arial" pitchFamily="34" charset="0"/>
              </a:rPr>
              <a:pPr defTabSz="895350"/>
              <a:t>22</a:t>
            </a:fld>
            <a:endParaRPr lang="en-US" sz="1200">
              <a:cs typeface="Arial" pitchFamily="34" charset="0"/>
            </a:endParaRPr>
          </a:p>
        </p:txBody>
      </p:sp>
      <p:sp>
        <p:nvSpPr>
          <p:cNvPr id="84996" name="Rectangle 2"/>
          <p:cNvSpPr>
            <a:spLocks noGrp="1" noRot="1" noChangeAspect="1" noChangeArrowheads="1" noTextEdit="1"/>
          </p:cNvSpPr>
          <p:nvPr>
            <p:ph type="sldImg"/>
          </p:nvPr>
        </p:nvSpPr>
        <p:spPr>
          <a:xfrm>
            <a:off x="-2273300" y="1277938"/>
            <a:ext cx="11307763" cy="8482012"/>
          </a:xfrm>
          <a:ln/>
        </p:spPr>
      </p:sp>
      <p:sp>
        <p:nvSpPr>
          <p:cNvPr id="84997" name="Заметки 4"/>
          <p:cNvSpPr>
            <a:spLocks noGrp="1"/>
          </p:cNvSpPr>
          <p:nvPr>
            <p:ph type="body" idx="1"/>
          </p:nvPr>
        </p:nvSpPr>
        <p:spPr>
          <a:noFill/>
          <a:ln/>
        </p:spPr>
        <p:txBody>
          <a:bodyPr/>
          <a:lstStyle/>
          <a:p>
            <a:endParaRPr lang="ru-RU" smtClean="0"/>
          </a:p>
        </p:txBody>
      </p:sp>
    </p:spTree>
    <p:extLst>
      <p:ext uri="{BB962C8B-B14F-4D97-AF65-F5344CB8AC3E}">
        <p14:creationId xmlns="" xmlns:p14="http://schemas.microsoft.com/office/powerpoint/2010/main" val="38533203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txBox="1">
            <a:spLocks noGrp="1" noChangeArrowheads="1"/>
          </p:cNvSpPr>
          <p:nvPr/>
        </p:nvSpPr>
        <p:spPr bwMode="auto">
          <a:xfrm>
            <a:off x="3851098" y="9429750"/>
            <a:ext cx="2944958" cy="496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BlissLight" pitchFamily="2" charset="0"/>
                <a:ea typeface="BlissLight" pitchFamily="2" charset="0"/>
                <a:cs typeface="BlissLight" pitchFamily="2" charset="0"/>
              </a:defRPr>
            </a:lvl1pPr>
            <a:lvl2pPr marL="37931725" indent="-37474525" eaLnBrk="0" hangingPunct="0">
              <a:defRPr sz="2400">
                <a:solidFill>
                  <a:schemeClr val="tx1"/>
                </a:solidFill>
                <a:latin typeface="BlissLight" pitchFamily="2" charset="0"/>
                <a:ea typeface="BlissLight" pitchFamily="2" charset="0"/>
                <a:cs typeface="BlissLight" pitchFamily="2" charset="0"/>
              </a:defRPr>
            </a:lvl2pPr>
            <a:lvl3pPr eaLnBrk="0" hangingPunct="0">
              <a:defRPr sz="2400">
                <a:solidFill>
                  <a:schemeClr val="tx1"/>
                </a:solidFill>
                <a:latin typeface="BlissLight" pitchFamily="2" charset="0"/>
                <a:ea typeface="BlissLight" pitchFamily="2" charset="0"/>
                <a:cs typeface="BlissLight" pitchFamily="2" charset="0"/>
              </a:defRPr>
            </a:lvl3pPr>
            <a:lvl4pPr eaLnBrk="0" hangingPunct="0">
              <a:defRPr sz="2400">
                <a:solidFill>
                  <a:schemeClr val="tx1"/>
                </a:solidFill>
                <a:latin typeface="BlissLight" pitchFamily="2" charset="0"/>
                <a:ea typeface="BlissLight" pitchFamily="2" charset="0"/>
                <a:cs typeface="BlissLight" pitchFamily="2" charset="0"/>
              </a:defRPr>
            </a:lvl4pPr>
            <a:lvl5pPr eaLnBrk="0" hangingPunct="0">
              <a:defRPr sz="2400">
                <a:solidFill>
                  <a:schemeClr val="tx1"/>
                </a:solidFill>
                <a:latin typeface="BlissLight" pitchFamily="2" charset="0"/>
                <a:ea typeface="BlissLight" pitchFamily="2" charset="0"/>
                <a:cs typeface="BlissLight" pitchFamily="2" charset="0"/>
              </a:defRPr>
            </a:lvl5pPr>
            <a:lvl6pPr marL="457200" eaLnBrk="0" fontAlgn="base" hangingPunct="0">
              <a:spcBef>
                <a:spcPct val="0"/>
              </a:spcBef>
              <a:spcAft>
                <a:spcPct val="0"/>
              </a:spcAft>
              <a:defRPr sz="2400">
                <a:solidFill>
                  <a:schemeClr val="tx1"/>
                </a:solidFill>
                <a:latin typeface="BlissLight" pitchFamily="2" charset="0"/>
                <a:ea typeface="BlissLight" pitchFamily="2" charset="0"/>
                <a:cs typeface="BlissLight" pitchFamily="2" charset="0"/>
              </a:defRPr>
            </a:lvl6pPr>
            <a:lvl7pPr marL="914400" eaLnBrk="0" fontAlgn="base" hangingPunct="0">
              <a:spcBef>
                <a:spcPct val="0"/>
              </a:spcBef>
              <a:spcAft>
                <a:spcPct val="0"/>
              </a:spcAft>
              <a:defRPr sz="2400">
                <a:solidFill>
                  <a:schemeClr val="tx1"/>
                </a:solidFill>
                <a:latin typeface="BlissLight" pitchFamily="2" charset="0"/>
                <a:ea typeface="BlissLight" pitchFamily="2" charset="0"/>
                <a:cs typeface="BlissLight" pitchFamily="2" charset="0"/>
              </a:defRPr>
            </a:lvl7pPr>
            <a:lvl8pPr marL="1371600" eaLnBrk="0" fontAlgn="base" hangingPunct="0">
              <a:spcBef>
                <a:spcPct val="0"/>
              </a:spcBef>
              <a:spcAft>
                <a:spcPct val="0"/>
              </a:spcAft>
              <a:defRPr sz="2400">
                <a:solidFill>
                  <a:schemeClr val="tx1"/>
                </a:solidFill>
                <a:latin typeface="BlissLight" pitchFamily="2" charset="0"/>
                <a:ea typeface="BlissLight" pitchFamily="2" charset="0"/>
                <a:cs typeface="BlissLight" pitchFamily="2" charset="0"/>
              </a:defRPr>
            </a:lvl8pPr>
            <a:lvl9pPr marL="1828800" eaLnBrk="0" fontAlgn="base" hangingPunct="0">
              <a:spcBef>
                <a:spcPct val="0"/>
              </a:spcBef>
              <a:spcAft>
                <a:spcPct val="0"/>
              </a:spcAft>
              <a:defRPr sz="2400">
                <a:solidFill>
                  <a:schemeClr val="tx1"/>
                </a:solidFill>
                <a:latin typeface="BlissLight" pitchFamily="2" charset="0"/>
                <a:ea typeface="BlissLight" pitchFamily="2" charset="0"/>
                <a:cs typeface="BlissLight" pitchFamily="2" charset="0"/>
              </a:defRPr>
            </a:lvl9pPr>
          </a:lstStyle>
          <a:p>
            <a:pPr algn="r" defTabSz="914400" eaLnBrk="1" hangingPunct="1"/>
            <a:fld id="{9F481AB1-9223-4A33-8E82-A5AFD7CA5E9C}" type="slidenum">
              <a:rPr lang="da-DK" sz="1200">
                <a:solidFill>
                  <a:srgbClr val="000000"/>
                </a:solidFill>
                <a:latin typeface="Arial" pitchFamily="34" charset="0"/>
                <a:ea typeface="ヒラギノ角ゴ Pro W3" charset="-128"/>
              </a:rPr>
              <a:pPr algn="r" defTabSz="914400" eaLnBrk="1" hangingPunct="1"/>
              <a:t>24</a:t>
            </a:fld>
            <a:endParaRPr lang="da-DK" sz="1200">
              <a:solidFill>
                <a:srgbClr val="000000"/>
              </a:solidFill>
              <a:latin typeface="Arial" pitchFamily="34" charset="0"/>
              <a:ea typeface="ヒラギノ角ゴ Pro W3" charset="-128"/>
            </a:endParaRPr>
          </a:p>
        </p:txBody>
      </p:sp>
      <p:sp>
        <p:nvSpPr>
          <p:cNvPr id="182275" name="Rectangle 2"/>
          <p:cNvSpPr>
            <a:spLocks noGrp="1" noRot="1" noChangeAspect="1" noChangeArrowheads="1" noTextEdit="1"/>
          </p:cNvSpPr>
          <p:nvPr>
            <p:ph type="sldImg"/>
          </p:nvPr>
        </p:nvSpPr>
        <p:spPr bwMode="auto">
          <a:xfrm>
            <a:off x="917575" y="744538"/>
            <a:ext cx="4962525" cy="3722687"/>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182276"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GB" dirty="0" smtClean="0"/>
              <a:t>Despite the fact that reduction of alcohol consumption is being accepted as a legitimate treatment goal and as an additional option in the treatment of alcohol dependence in guidelines and clinical practice in the vast majority of the EU Member States, there is currently no treatment approved for the indication of reduction of alcohol consumption in patients with alcohol dependence.</a:t>
            </a:r>
            <a:endParaRPr lang="en-US" dirty="0" smtClean="0"/>
          </a:p>
          <a:p>
            <a:pPr eaLnBrk="1" hangingPunct="1"/>
            <a:r>
              <a:rPr lang="en-GB" dirty="0" smtClean="0"/>
              <a:t> </a:t>
            </a:r>
            <a:endParaRPr lang="en-US" dirty="0" smtClean="0"/>
          </a:p>
          <a:p>
            <a:pPr eaLnBrk="1" hangingPunct="1"/>
            <a:r>
              <a:rPr lang="en-GB" dirty="0" smtClean="0"/>
              <a:t>Nalmefene offers patients with alcohol dependence a new pharmacological treatment paradigm, both in terms of the treatment goal and in terms of the dosing regimen.</a:t>
            </a:r>
            <a:endParaRPr lang="en-US" dirty="0" smtClean="0"/>
          </a:p>
          <a:p>
            <a:pPr eaLnBrk="1" hangingPunct="1"/>
            <a:r>
              <a:rPr lang="en-GB" dirty="0" smtClean="0"/>
              <a:t> </a:t>
            </a:r>
            <a:endParaRPr lang="en-US" dirty="0" smtClean="0"/>
          </a:p>
          <a:p>
            <a:pPr eaLnBrk="1" hangingPunct="1"/>
            <a:r>
              <a:rPr lang="en-GB" dirty="0" smtClean="0"/>
              <a:t>The </a:t>
            </a:r>
            <a:r>
              <a:rPr lang="en-GB" dirty="0" err="1" smtClean="0"/>
              <a:t>nalmefene</a:t>
            </a:r>
            <a:r>
              <a:rPr lang="en-GB" dirty="0" smtClean="0"/>
              <a:t> development programme attracted patients with a long (approximately 13-year) history of alcohol problems who were at risk of alcohol-related harm according to the WHO criteria. The </a:t>
            </a:r>
            <a:r>
              <a:rPr lang="en-GB" dirty="0" err="1" smtClean="0"/>
              <a:t>nalmefene</a:t>
            </a:r>
            <a:r>
              <a:rPr lang="en-GB" dirty="0" smtClean="0"/>
              <a:t> treatment paradigm addresses an unmet medical need as it has the potential to engage patients at risk of alcohol-related harm who may otherwise not seek help. This is exemplified by the fact that two-thirds of the patients had never before been treated for their alcohol dependence.</a:t>
            </a:r>
            <a:endParaRPr lang="en-US" dirty="0" smtClean="0"/>
          </a:p>
          <a:p>
            <a:pPr eaLnBrk="1" hangingPunct="1"/>
            <a:r>
              <a:rPr lang="en-GB" dirty="0" smtClean="0"/>
              <a:t> </a:t>
            </a:r>
            <a:endParaRPr lang="en-US" dirty="0" smtClean="0"/>
          </a:p>
          <a:p>
            <a:pPr eaLnBrk="1" hangingPunct="1"/>
            <a:r>
              <a:rPr lang="en-GB" dirty="0" err="1" smtClean="0"/>
              <a:t>Nalmefene’s</a:t>
            </a:r>
            <a:r>
              <a:rPr lang="en-GB" dirty="0" smtClean="0"/>
              <a:t> efficacy in reducing alcohol consumption in patients with alcohol dependence has been demonstrated in the two 6-month efficacy studies and the 1-year study provided supportive evidence of the efficacy of </a:t>
            </a:r>
            <a:r>
              <a:rPr lang="en-GB" dirty="0" err="1" smtClean="0"/>
              <a:t>nalmefene</a:t>
            </a:r>
            <a:r>
              <a:rPr lang="en-GB" dirty="0" smtClean="0"/>
              <a:t> up to 1 year of treatment. The studies show a large reduction in alcohol intake already from month 1 and maintained through treatment (up to 1 year).</a:t>
            </a:r>
            <a:endParaRPr lang="en-US" dirty="0" smtClean="0"/>
          </a:p>
          <a:p>
            <a:pPr eaLnBrk="1" hangingPunct="1"/>
            <a:r>
              <a:rPr lang="en-GB" dirty="0" smtClean="0"/>
              <a:t> </a:t>
            </a:r>
            <a:endParaRPr lang="en-US" dirty="0" smtClean="0"/>
          </a:p>
          <a:p>
            <a:pPr eaLnBrk="1" hangingPunct="1"/>
            <a:r>
              <a:rPr lang="en-GB" dirty="0" smtClean="0"/>
              <a:t>T</a:t>
            </a:r>
            <a:r>
              <a:rPr lang="en-US" dirty="0" smtClean="0"/>
              <a:t>he clinical value of </a:t>
            </a:r>
            <a:r>
              <a:rPr lang="en-US" dirty="0" err="1" smtClean="0"/>
              <a:t>nalmefene</a:t>
            </a:r>
            <a:r>
              <a:rPr lang="en-US" dirty="0" smtClean="0"/>
              <a:t> was more pronounced in the patients with a high</a:t>
            </a:r>
            <a:r>
              <a:rPr lang="en-GB" dirty="0" smtClean="0"/>
              <a:t> or very high drinking risk level at baseline and randomisation than in the total population. </a:t>
            </a:r>
            <a:endParaRPr lang="en-US" dirty="0" smtClean="0"/>
          </a:p>
          <a:p>
            <a:pPr eaLnBrk="1" hangingPunct="1"/>
            <a:r>
              <a:rPr lang="en-GB" dirty="0" smtClean="0"/>
              <a:t> </a:t>
            </a:r>
            <a:endParaRPr lang="en-US" dirty="0" smtClean="0"/>
          </a:p>
          <a:p>
            <a:pPr eaLnBrk="1" hangingPunct="1"/>
            <a:r>
              <a:rPr lang="en-GB" dirty="0" smtClean="0"/>
              <a:t>Nalmefene is taken as-needed, so the patients decide when to take their medication. Nalmefene can even be taken after the patient has started drinking, to limit alcohol consumption. This concept was well accepted by the patients. In three studies, patients were adherent to the dosing regimen on approximately 80 to 90% of the days. Moreover, as the patient does not need to take </a:t>
            </a:r>
            <a:r>
              <a:rPr lang="en-GB" dirty="0" err="1" smtClean="0"/>
              <a:t>nalmefene</a:t>
            </a:r>
            <a:r>
              <a:rPr lang="en-GB" dirty="0" smtClean="0"/>
              <a:t> when there is no intention to drink, there is also no unnecessary exposure to </a:t>
            </a:r>
            <a:r>
              <a:rPr lang="en-GB" dirty="0" err="1" smtClean="0"/>
              <a:t>nalmefene</a:t>
            </a:r>
            <a:r>
              <a:rPr lang="en-GB" dirty="0" smtClean="0"/>
              <a:t> on these days.</a:t>
            </a:r>
            <a:endParaRPr lang="en-US" dirty="0"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717C41C-6F7A-476E-8170-DD884BC67AB8}" type="slidenum">
              <a:rPr lang="ru-RU">
                <a:solidFill>
                  <a:prstClr val="black"/>
                </a:solidFill>
              </a:rPr>
              <a:pPr/>
              <a:t>25</a:t>
            </a:fld>
            <a:endParaRPr lang="ru-RU">
              <a:solidFill>
                <a:prstClr val="black"/>
              </a:solidFill>
            </a:endParaRPr>
          </a:p>
        </p:txBody>
      </p:sp>
      <p:sp>
        <p:nvSpPr>
          <p:cNvPr id="49154" name="Rectangle 2"/>
          <p:cNvSpPr txBox="1">
            <a:spLocks noGrp="1" noRot="1" noChangeAspect="1" noChangeArrowheads="1" noTextEdit="1"/>
          </p:cNvSpPr>
          <p:nvPr>
            <p:ph type="sldImg"/>
          </p:nvPr>
        </p:nvSpPr>
        <p:spPr>
          <a:xfrm>
            <a:off x="-14885988" y="-12807950"/>
            <a:ext cx="18073688" cy="13557250"/>
          </a:xfrm>
          <a:ln/>
        </p:spPr>
      </p:sp>
      <p:sp>
        <p:nvSpPr>
          <p:cNvPr id="49155" name="Text Box 3"/>
          <p:cNvSpPr txBox="1">
            <a:spLocks noGrp="1" noChangeArrowheads="1"/>
          </p:cNvSpPr>
          <p:nvPr>
            <p:ph type="body" idx="1"/>
          </p:nvPr>
        </p:nvSpPr>
        <p:spPr>
          <a:xfrm>
            <a:off x="679767" y="4715907"/>
            <a:ext cx="5431846" cy="4460807"/>
          </a:xfrm>
          <a:noFill/>
          <a:ln/>
          <a:extLst>
            <a:ext uri="{91240B29-F687-4F45-9708-019B960494DF}">
              <a14:hiddenLine xmlns="" xmlns:a14="http://schemas.microsoft.com/office/drawing/2010/main" w="9525">
                <a:solidFill>
                  <a:schemeClr val="tx1"/>
                </a:solidFill>
                <a:round/>
                <a:headEnd/>
                <a:tailEnd/>
              </a14:hiddenLine>
            </a:ext>
          </a:extLst>
        </p:spPr>
        <p:txBody>
          <a:bodyPr wrap="none" anchor="ctr"/>
          <a:lstStyle/>
          <a:p>
            <a:r>
              <a:rPr lang="ru-RU"/>
              <a:t>С учетом разницы по гендерному распределению процент выявленной алкогольной зависимости в двух исследованиях не столь существенно различается (23,7% и 16,7%) в сравнении с показателем суммарной алкогольной патологии (двукратная разница - 40,7% и 20,2%) или употребления с вредными последствиями (почти пятикратная разница – 17% и 3,5%)  </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txBox="1">
            <a:spLocks noGrp="1" noChangeArrowheads="1"/>
          </p:cNvSpPr>
          <p:nvPr/>
        </p:nvSpPr>
        <p:spPr bwMode="auto">
          <a:xfrm>
            <a:off x="3851098" y="9429750"/>
            <a:ext cx="2944958" cy="496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BlissLight" pitchFamily="2" charset="0"/>
                <a:ea typeface="BlissLight" pitchFamily="2" charset="0"/>
                <a:cs typeface="BlissLight" pitchFamily="2" charset="0"/>
              </a:defRPr>
            </a:lvl1pPr>
            <a:lvl2pPr marL="37931725" indent="-37474525" eaLnBrk="0" hangingPunct="0">
              <a:defRPr sz="2400">
                <a:solidFill>
                  <a:schemeClr val="tx1"/>
                </a:solidFill>
                <a:latin typeface="BlissLight" pitchFamily="2" charset="0"/>
                <a:ea typeface="BlissLight" pitchFamily="2" charset="0"/>
                <a:cs typeface="BlissLight" pitchFamily="2" charset="0"/>
              </a:defRPr>
            </a:lvl2pPr>
            <a:lvl3pPr eaLnBrk="0" hangingPunct="0">
              <a:defRPr sz="2400">
                <a:solidFill>
                  <a:schemeClr val="tx1"/>
                </a:solidFill>
                <a:latin typeface="BlissLight" pitchFamily="2" charset="0"/>
                <a:ea typeface="BlissLight" pitchFamily="2" charset="0"/>
                <a:cs typeface="BlissLight" pitchFamily="2" charset="0"/>
              </a:defRPr>
            </a:lvl3pPr>
            <a:lvl4pPr eaLnBrk="0" hangingPunct="0">
              <a:defRPr sz="2400">
                <a:solidFill>
                  <a:schemeClr val="tx1"/>
                </a:solidFill>
                <a:latin typeface="BlissLight" pitchFamily="2" charset="0"/>
                <a:ea typeface="BlissLight" pitchFamily="2" charset="0"/>
                <a:cs typeface="BlissLight" pitchFamily="2" charset="0"/>
              </a:defRPr>
            </a:lvl4pPr>
            <a:lvl5pPr eaLnBrk="0" hangingPunct="0">
              <a:defRPr sz="2400">
                <a:solidFill>
                  <a:schemeClr val="tx1"/>
                </a:solidFill>
                <a:latin typeface="BlissLight" pitchFamily="2" charset="0"/>
                <a:ea typeface="BlissLight" pitchFamily="2" charset="0"/>
                <a:cs typeface="BlissLight" pitchFamily="2" charset="0"/>
              </a:defRPr>
            </a:lvl5pPr>
            <a:lvl6pPr marL="457200" eaLnBrk="0" fontAlgn="base" hangingPunct="0">
              <a:spcBef>
                <a:spcPct val="0"/>
              </a:spcBef>
              <a:spcAft>
                <a:spcPct val="0"/>
              </a:spcAft>
              <a:defRPr sz="2400">
                <a:solidFill>
                  <a:schemeClr val="tx1"/>
                </a:solidFill>
                <a:latin typeface="BlissLight" pitchFamily="2" charset="0"/>
                <a:ea typeface="BlissLight" pitchFamily="2" charset="0"/>
                <a:cs typeface="BlissLight" pitchFamily="2" charset="0"/>
              </a:defRPr>
            </a:lvl6pPr>
            <a:lvl7pPr marL="914400" eaLnBrk="0" fontAlgn="base" hangingPunct="0">
              <a:spcBef>
                <a:spcPct val="0"/>
              </a:spcBef>
              <a:spcAft>
                <a:spcPct val="0"/>
              </a:spcAft>
              <a:defRPr sz="2400">
                <a:solidFill>
                  <a:schemeClr val="tx1"/>
                </a:solidFill>
                <a:latin typeface="BlissLight" pitchFamily="2" charset="0"/>
                <a:ea typeface="BlissLight" pitchFamily="2" charset="0"/>
                <a:cs typeface="BlissLight" pitchFamily="2" charset="0"/>
              </a:defRPr>
            </a:lvl7pPr>
            <a:lvl8pPr marL="1371600" eaLnBrk="0" fontAlgn="base" hangingPunct="0">
              <a:spcBef>
                <a:spcPct val="0"/>
              </a:spcBef>
              <a:spcAft>
                <a:spcPct val="0"/>
              </a:spcAft>
              <a:defRPr sz="2400">
                <a:solidFill>
                  <a:schemeClr val="tx1"/>
                </a:solidFill>
                <a:latin typeface="BlissLight" pitchFamily="2" charset="0"/>
                <a:ea typeface="BlissLight" pitchFamily="2" charset="0"/>
                <a:cs typeface="BlissLight" pitchFamily="2" charset="0"/>
              </a:defRPr>
            </a:lvl8pPr>
            <a:lvl9pPr marL="1828800" eaLnBrk="0" fontAlgn="base" hangingPunct="0">
              <a:spcBef>
                <a:spcPct val="0"/>
              </a:spcBef>
              <a:spcAft>
                <a:spcPct val="0"/>
              </a:spcAft>
              <a:defRPr sz="2400">
                <a:solidFill>
                  <a:schemeClr val="tx1"/>
                </a:solidFill>
                <a:latin typeface="BlissLight" pitchFamily="2" charset="0"/>
                <a:ea typeface="BlissLight" pitchFamily="2" charset="0"/>
                <a:cs typeface="BlissLight" pitchFamily="2" charset="0"/>
              </a:defRPr>
            </a:lvl9pPr>
          </a:lstStyle>
          <a:p>
            <a:pPr algn="r" defTabSz="914400" eaLnBrk="1" hangingPunct="1"/>
            <a:fld id="{9F481AB1-9223-4A33-8E82-A5AFD7CA5E9C}" type="slidenum">
              <a:rPr lang="da-DK" sz="1200">
                <a:solidFill>
                  <a:srgbClr val="000000"/>
                </a:solidFill>
                <a:latin typeface="Arial" pitchFamily="34" charset="0"/>
                <a:ea typeface="ヒラギノ角ゴ Pro W3" charset="-128"/>
              </a:rPr>
              <a:pPr algn="r" defTabSz="914400" eaLnBrk="1" hangingPunct="1"/>
              <a:t>26</a:t>
            </a:fld>
            <a:endParaRPr lang="da-DK" sz="1200">
              <a:solidFill>
                <a:srgbClr val="000000"/>
              </a:solidFill>
              <a:latin typeface="Arial" pitchFamily="34" charset="0"/>
              <a:ea typeface="ヒラギノ角ゴ Pro W3" charset="-128"/>
            </a:endParaRPr>
          </a:p>
        </p:txBody>
      </p:sp>
      <p:sp>
        <p:nvSpPr>
          <p:cNvPr id="182275" name="Rectangle 2"/>
          <p:cNvSpPr>
            <a:spLocks noGrp="1" noRot="1" noChangeAspect="1" noChangeArrowheads="1" noTextEdit="1"/>
          </p:cNvSpPr>
          <p:nvPr>
            <p:ph type="sldImg"/>
          </p:nvPr>
        </p:nvSpPr>
        <p:spPr bwMode="auto">
          <a:xfrm>
            <a:off x="917575" y="744538"/>
            <a:ext cx="4962525" cy="3722687"/>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182276"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GB" dirty="0" smtClean="0"/>
              <a:t>Despite the fact that reduction of alcohol consumption is being accepted as a legitimate treatment goal and as an additional option in the treatment of alcohol dependence in guidelines and clinical practice in the vast majority of the EU Member States, there is currently no treatment approved for the indication of reduction of alcohol consumption in patients with alcohol dependence.</a:t>
            </a:r>
            <a:endParaRPr lang="en-US" dirty="0" smtClean="0"/>
          </a:p>
          <a:p>
            <a:pPr eaLnBrk="1" hangingPunct="1"/>
            <a:r>
              <a:rPr lang="en-GB" dirty="0" smtClean="0"/>
              <a:t> </a:t>
            </a:r>
            <a:endParaRPr lang="en-US" dirty="0" smtClean="0"/>
          </a:p>
          <a:p>
            <a:pPr eaLnBrk="1" hangingPunct="1"/>
            <a:r>
              <a:rPr lang="en-GB" dirty="0" smtClean="0"/>
              <a:t>Nalmefene offers patients with alcohol dependence a new pharmacological treatment paradigm, both in terms of the treatment goal and in terms of the dosing regimen.</a:t>
            </a:r>
            <a:endParaRPr lang="en-US" dirty="0" smtClean="0"/>
          </a:p>
          <a:p>
            <a:pPr eaLnBrk="1" hangingPunct="1"/>
            <a:r>
              <a:rPr lang="en-GB" dirty="0" smtClean="0"/>
              <a:t> </a:t>
            </a:r>
            <a:endParaRPr lang="en-US" dirty="0" smtClean="0"/>
          </a:p>
          <a:p>
            <a:pPr eaLnBrk="1" hangingPunct="1"/>
            <a:r>
              <a:rPr lang="en-GB" dirty="0" smtClean="0"/>
              <a:t>The </a:t>
            </a:r>
            <a:r>
              <a:rPr lang="en-GB" dirty="0" err="1" smtClean="0"/>
              <a:t>nalmefene</a:t>
            </a:r>
            <a:r>
              <a:rPr lang="en-GB" dirty="0" smtClean="0"/>
              <a:t> development programme attracted patients with a long (approximately 13-year) history of alcohol problems who were at risk of alcohol-related harm according to the WHO criteria. The </a:t>
            </a:r>
            <a:r>
              <a:rPr lang="en-GB" dirty="0" err="1" smtClean="0"/>
              <a:t>nalmefene</a:t>
            </a:r>
            <a:r>
              <a:rPr lang="en-GB" dirty="0" smtClean="0"/>
              <a:t> treatment paradigm addresses an unmet medical need as it has the potential to engage patients at risk of alcohol-related harm who may otherwise not seek help. This is exemplified by the fact that two-thirds of the patients had never before been treated for their alcohol dependence.</a:t>
            </a:r>
            <a:endParaRPr lang="en-US" dirty="0" smtClean="0"/>
          </a:p>
          <a:p>
            <a:pPr eaLnBrk="1" hangingPunct="1"/>
            <a:r>
              <a:rPr lang="en-GB" dirty="0" smtClean="0"/>
              <a:t> </a:t>
            </a:r>
            <a:endParaRPr lang="en-US" dirty="0" smtClean="0"/>
          </a:p>
          <a:p>
            <a:pPr eaLnBrk="1" hangingPunct="1"/>
            <a:r>
              <a:rPr lang="en-GB" dirty="0" err="1" smtClean="0"/>
              <a:t>Nalmefene’s</a:t>
            </a:r>
            <a:r>
              <a:rPr lang="en-GB" dirty="0" smtClean="0"/>
              <a:t> efficacy in reducing alcohol consumption in patients with alcohol dependence has been demonstrated in the two 6-month efficacy studies and the 1-year study provided supportive evidence of the efficacy of </a:t>
            </a:r>
            <a:r>
              <a:rPr lang="en-GB" dirty="0" err="1" smtClean="0"/>
              <a:t>nalmefene</a:t>
            </a:r>
            <a:r>
              <a:rPr lang="en-GB" dirty="0" smtClean="0"/>
              <a:t> up to 1 year of treatment. The studies show a large reduction in alcohol intake already from month 1 and maintained through treatment (up to 1 year).</a:t>
            </a:r>
            <a:endParaRPr lang="en-US" dirty="0" smtClean="0"/>
          </a:p>
          <a:p>
            <a:pPr eaLnBrk="1" hangingPunct="1"/>
            <a:r>
              <a:rPr lang="en-GB" dirty="0" smtClean="0"/>
              <a:t> </a:t>
            </a:r>
            <a:endParaRPr lang="en-US" dirty="0" smtClean="0"/>
          </a:p>
          <a:p>
            <a:pPr eaLnBrk="1" hangingPunct="1"/>
            <a:r>
              <a:rPr lang="en-GB" dirty="0" smtClean="0"/>
              <a:t>T</a:t>
            </a:r>
            <a:r>
              <a:rPr lang="en-US" dirty="0" smtClean="0"/>
              <a:t>he clinical value of </a:t>
            </a:r>
            <a:r>
              <a:rPr lang="en-US" dirty="0" err="1" smtClean="0"/>
              <a:t>nalmefene</a:t>
            </a:r>
            <a:r>
              <a:rPr lang="en-US" dirty="0" smtClean="0"/>
              <a:t> was more pronounced in the patients with a high</a:t>
            </a:r>
            <a:r>
              <a:rPr lang="en-GB" dirty="0" smtClean="0"/>
              <a:t> or very high drinking risk level at baseline and randomisation than in the total population. </a:t>
            </a:r>
            <a:endParaRPr lang="en-US" dirty="0" smtClean="0"/>
          </a:p>
          <a:p>
            <a:pPr eaLnBrk="1" hangingPunct="1"/>
            <a:r>
              <a:rPr lang="en-GB" dirty="0" smtClean="0"/>
              <a:t> </a:t>
            </a:r>
            <a:endParaRPr lang="en-US" dirty="0" smtClean="0"/>
          </a:p>
          <a:p>
            <a:pPr eaLnBrk="1" hangingPunct="1"/>
            <a:r>
              <a:rPr lang="en-GB" dirty="0" smtClean="0"/>
              <a:t>Nalmefene is taken as-needed, so the patients decide when to take their medication. Nalmefene can even be taken after the patient has started drinking, to limit alcohol consumption. This concept was well accepted by the patients. In three studies, patients were adherent to the dosing regimen on approximately 80 to 90% of the days. Moreover, as the patient does not need to take </a:t>
            </a:r>
            <a:r>
              <a:rPr lang="en-GB" dirty="0" err="1" smtClean="0"/>
              <a:t>nalmefene</a:t>
            </a:r>
            <a:r>
              <a:rPr lang="en-GB" dirty="0" smtClean="0"/>
              <a:t> when there is no intention to drink, there is also no unnecessary exposure to </a:t>
            </a:r>
            <a:r>
              <a:rPr lang="en-GB" dirty="0" err="1" smtClean="0"/>
              <a:t>nalmefene</a:t>
            </a:r>
            <a:r>
              <a:rPr lang="en-GB" dirty="0" smtClean="0"/>
              <a:t> on these days.</a:t>
            </a:r>
            <a:endParaRPr lang="en-US" dirty="0"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txBox="1">
            <a:spLocks noGrp="1" noChangeArrowheads="1"/>
          </p:cNvSpPr>
          <p:nvPr/>
        </p:nvSpPr>
        <p:spPr bwMode="auto">
          <a:xfrm>
            <a:off x="3851098" y="9429750"/>
            <a:ext cx="2944958" cy="496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BlissLight" pitchFamily="2" charset="0"/>
                <a:ea typeface="BlissLight" pitchFamily="2" charset="0"/>
                <a:cs typeface="BlissLight" pitchFamily="2" charset="0"/>
              </a:defRPr>
            </a:lvl1pPr>
            <a:lvl2pPr marL="37931725" indent="-37474525" eaLnBrk="0" hangingPunct="0">
              <a:defRPr sz="2400">
                <a:solidFill>
                  <a:schemeClr val="tx1"/>
                </a:solidFill>
                <a:latin typeface="BlissLight" pitchFamily="2" charset="0"/>
                <a:ea typeface="BlissLight" pitchFamily="2" charset="0"/>
                <a:cs typeface="BlissLight" pitchFamily="2" charset="0"/>
              </a:defRPr>
            </a:lvl2pPr>
            <a:lvl3pPr eaLnBrk="0" hangingPunct="0">
              <a:defRPr sz="2400">
                <a:solidFill>
                  <a:schemeClr val="tx1"/>
                </a:solidFill>
                <a:latin typeface="BlissLight" pitchFamily="2" charset="0"/>
                <a:ea typeface="BlissLight" pitchFamily="2" charset="0"/>
                <a:cs typeface="BlissLight" pitchFamily="2" charset="0"/>
              </a:defRPr>
            </a:lvl3pPr>
            <a:lvl4pPr eaLnBrk="0" hangingPunct="0">
              <a:defRPr sz="2400">
                <a:solidFill>
                  <a:schemeClr val="tx1"/>
                </a:solidFill>
                <a:latin typeface="BlissLight" pitchFamily="2" charset="0"/>
                <a:ea typeface="BlissLight" pitchFamily="2" charset="0"/>
                <a:cs typeface="BlissLight" pitchFamily="2" charset="0"/>
              </a:defRPr>
            </a:lvl4pPr>
            <a:lvl5pPr eaLnBrk="0" hangingPunct="0">
              <a:defRPr sz="2400">
                <a:solidFill>
                  <a:schemeClr val="tx1"/>
                </a:solidFill>
                <a:latin typeface="BlissLight" pitchFamily="2" charset="0"/>
                <a:ea typeface="BlissLight" pitchFamily="2" charset="0"/>
                <a:cs typeface="BlissLight" pitchFamily="2" charset="0"/>
              </a:defRPr>
            </a:lvl5pPr>
            <a:lvl6pPr marL="457200" eaLnBrk="0" fontAlgn="base" hangingPunct="0">
              <a:spcBef>
                <a:spcPct val="0"/>
              </a:spcBef>
              <a:spcAft>
                <a:spcPct val="0"/>
              </a:spcAft>
              <a:defRPr sz="2400">
                <a:solidFill>
                  <a:schemeClr val="tx1"/>
                </a:solidFill>
                <a:latin typeface="BlissLight" pitchFamily="2" charset="0"/>
                <a:ea typeface="BlissLight" pitchFamily="2" charset="0"/>
                <a:cs typeface="BlissLight" pitchFamily="2" charset="0"/>
              </a:defRPr>
            </a:lvl6pPr>
            <a:lvl7pPr marL="914400" eaLnBrk="0" fontAlgn="base" hangingPunct="0">
              <a:spcBef>
                <a:spcPct val="0"/>
              </a:spcBef>
              <a:spcAft>
                <a:spcPct val="0"/>
              </a:spcAft>
              <a:defRPr sz="2400">
                <a:solidFill>
                  <a:schemeClr val="tx1"/>
                </a:solidFill>
                <a:latin typeface="BlissLight" pitchFamily="2" charset="0"/>
                <a:ea typeface="BlissLight" pitchFamily="2" charset="0"/>
                <a:cs typeface="BlissLight" pitchFamily="2" charset="0"/>
              </a:defRPr>
            </a:lvl7pPr>
            <a:lvl8pPr marL="1371600" eaLnBrk="0" fontAlgn="base" hangingPunct="0">
              <a:spcBef>
                <a:spcPct val="0"/>
              </a:spcBef>
              <a:spcAft>
                <a:spcPct val="0"/>
              </a:spcAft>
              <a:defRPr sz="2400">
                <a:solidFill>
                  <a:schemeClr val="tx1"/>
                </a:solidFill>
                <a:latin typeface="BlissLight" pitchFamily="2" charset="0"/>
                <a:ea typeface="BlissLight" pitchFamily="2" charset="0"/>
                <a:cs typeface="BlissLight" pitchFamily="2" charset="0"/>
              </a:defRPr>
            </a:lvl8pPr>
            <a:lvl9pPr marL="1828800" eaLnBrk="0" fontAlgn="base" hangingPunct="0">
              <a:spcBef>
                <a:spcPct val="0"/>
              </a:spcBef>
              <a:spcAft>
                <a:spcPct val="0"/>
              </a:spcAft>
              <a:defRPr sz="2400">
                <a:solidFill>
                  <a:schemeClr val="tx1"/>
                </a:solidFill>
                <a:latin typeface="BlissLight" pitchFamily="2" charset="0"/>
                <a:ea typeface="BlissLight" pitchFamily="2" charset="0"/>
                <a:cs typeface="BlissLight" pitchFamily="2" charset="0"/>
              </a:defRPr>
            </a:lvl9pPr>
          </a:lstStyle>
          <a:p>
            <a:pPr algn="r" defTabSz="914400" eaLnBrk="1" hangingPunct="1"/>
            <a:fld id="{9F481AB1-9223-4A33-8E82-A5AFD7CA5E9C}" type="slidenum">
              <a:rPr lang="da-DK" sz="1200">
                <a:solidFill>
                  <a:srgbClr val="000000"/>
                </a:solidFill>
                <a:latin typeface="Arial" pitchFamily="34" charset="0"/>
                <a:ea typeface="ヒラギノ角ゴ Pro W3" charset="-128"/>
              </a:rPr>
              <a:pPr algn="r" defTabSz="914400" eaLnBrk="1" hangingPunct="1"/>
              <a:t>27</a:t>
            </a:fld>
            <a:endParaRPr lang="da-DK" sz="1200">
              <a:solidFill>
                <a:srgbClr val="000000"/>
              </a:solidFill>
              <a:latin typeface="Arial" pitchFamily="34" charset="0"/>
              <a:ea typeface="ヒラギノ角ゴ Pro W3" charset="-128"/>
            </a:endParaRPr>
          </a:p>
        </p:txBody>
      </p:sp>
      <p:sp>
        <p:nvSpPr>
          <p:cNvPr id="182275" name="Rectangle 2"/>
          <p:cNvSpPr>
            <a:spLocks noGrp="1" noRot="1" noChangeAspect="1" noChangeArrowheads="1" noTextEdit="1"/>
          </p:cNvSpPr>
          <p:nvPr>
            <p:ph type="sldImg"/>
          </p:nvPr>
        </p:nvSpPr>
        <p:spPr bwMode="auto">
          <a:xfrm>
            <a:off x="917575" y="744538"/>
            <a:ext cx="4962525" cy="3722687"/>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182276"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GB" dirty="0" smtClean="0"/>
              <a:t>Despite the fact that reduction of alcohol consumption is being accepted as a legitimate treatment goal and as an additional option in the treatment of alcohol dependence in guidelines and clinical practice in the vast majority of the EU Member States, there is currently no treatment approved for the indication of reduction of alcohol consumption in patients with alcohol dependence.</a:t>
            </a:r>
            <a:endParaRPr lang="en-US" dirty="0" smtClean="0"/>
          </a:p>
          <a:p>
            <a:pPr eaLnBrk="1" hangingPunct="1"/>
            <a:r>
              <a:rPr lang="en-GB" dirty="0" smtClean="0"/>
              <a:t> </a:t>
            </a:r>
            <a:endParaRPr lang="en-US" dirty="0" smtClean="0"/>
          </a:p>
          <a:p>
            <a:pPr eaLnBrk="1" hangingPunct="1"/>
            <a:r>
              <a:rPr lang="en-GB" dirty="0" smtClean="0"/>
              <a:t>Nalmefene offers patients with alcohol dependence a new pharmacological treatment paradigm, both in terms of the treatment goal and in terms of the dosing regimen.</a:t>
            </a:r>
            <a:endParaRPr lang="en-US" dirty="0" smtClean="0"/>
          </a:p>
          <a:p>
            <a:pPr eaLnBrk="1" hangingPunct="1"/>
            <a:r>
              <a:rPr lang="en-GB" dirty="0" smtClean="0"/>
              <a:t> </a:t>
            </a:r>
            <a:endParaRPr lang="en-US" dirty="0" smtClean="0"/>
          </a:p>
          <a:p>
            <a:pPr eaLnBrk="1" hangingPunct="1"/>
            <a:r>
              <a:rPr lang="en-GB" dirty="0" smtClean="0"/>
              <a:t>The </a:t>
            </a:r>
            <a:r>
              <a:rPr lang="en-GB" dirty="0" err="1" smtClean="0"/>
              <a:t>nalmefene</a:t>
            </a:r>
            <a:r>
              <a:rPr lang="en-GB" dirty="0" smtClean="0"/>
              <a:t> development programme attracted patients with a long (approximately 13-year) history of alcohol problems who were at risk of alcohol-related harm according to the WHO criteria. The </a:t>
            </a:r>
            <a:r>
              <a:rPr lang="en-GB" dirty="0" err="1" smtClean="0"/>
              <a:t>nalmefene</a:t>
            </a:r>
            <a:r>
              <a:rPr lang="en-GB" dirty="0" smtClean="0"/>
              <a:t> treatment paradigm addresses an unmet medical need as it has the potential to engage patients at risk of alcohol-related harm who may otherwise not seek help. This is exemplified by the fact that two-thirds of the patients had never before been treated for their alcohol dependence.</a:t>
            </a:r>
            <a:endParaRPr lang="en-US" dirty="0" smtClean="0"/>
          </a:p>
          <a:p>
            <a:pPr eaLnBrk="1" hangingPunct="1"/>
            <a:r>
              <a:rPr lang="en-GB" dirty="0" smtClean="0"/>
              <a:t> </a:t>
            </a:r>
            <a:endParaRPr lang="en-US" dirty="0" smtClean="0"/>
          </a:p>
          <a:p>
            <a:pPr eaLnBrk="1" hangingPunct="1"/>
            <a:r>
              <a:rPr lang="en-GB" dirty="0" err="1" smtClean="0"/>
              <a:t>Nalmefene’s</a:t>
            </a:r>
            <a:r>
              <a:rPr lang="en-GB" dirty="0" smtClean="0"/>
              <a:t> efficacy in reducing alcohol consumption in patients with alcohol dependence has been demonstrated in the two 6-month efficacy studies and the 1-year study provided supportive evidence of the efficacy of </a:t>
            </a:r>
            <a:r>
              <a:rPr lang="en-GB" dirty="0" err="1" smtClean="0"/>
              <a:t>nalmefene</a:t>
            </a:r>
            <a:r>
              <a:rPr lang="en-GB" dirty="0" smtClean="0"/>
              <a:t> up to 1 year of treatment. The studies show a large reduction in alcohol intake already from month 1 and maintained through treatment (up to 1 year).</a:t>
            </a:r>
            <a:endParaRPr lang="en-US" dirty="0" smtClean="0"/>
          </a:p>
          <a:p>
            <a:pPr eaLnBrk="1" hangingPunct="1"/>
            <a:r>
              <a:rPr lang="en-GB" dirty="0" smtClean="0"/>
              <a:t> </a:t>
            </a:r>
            <a:endParaRPr lang="en-US" dirty="0" smtClean="0"/>
          </a:p>
          <a:p>
            <a:pPr eaLnBrk="1" hangingPunct="1"/>
            <a:r>
              <a:rPr lang="en-GB" dirty="0" smtClean="0"/>
              <a:t>T</a:t>
            </a:r>
            <a:r>
              <a:rPr lang="en-US" dirty="0" smtClean="0"/>
              <a:t>he clinical value of </a:t>
            </a:r>
            <a:r>
              <a:rPr lang="en-US" dirty="0" err="1" smtClean="0"/>
              <a:t>nalmefene</a:t>
            </a:r>
            <a:r>
              <a:rPr lang="en-US" dirty="0" smtClean="0"/>
              <a:t> was more pronounced in the patients with a high</a:t>
            </a:r>
            <a:r>
              <a:rPr lang="en-GB" dirty="0" smtClean="0"/>
              <a:t> or very high drinking risk level at baseline and randomisation than in the total population. </a:t>
            </a:r>
            <a:endParaRPr lang="en-US" dirty="0" smtClean="0"/>
          </a:p>
          <a:p>
            <a:pPr eaLnBrk="1" hangingPunct="1"/>
            <a:r>
              <a:rPr lang="en-GB" dirty="0" smtClean="0"/>
              <a:t> </a:t>
            </a:r>
            <a:endParaRPr lang="en-US" dirty="0" smtClean="0"/>
          </a:p>
          <a:p>
            <a:pPr eaLnBrk="1" hangingPunct="1"/>
            <a:r>
              <a:rPr lang="en-GB" dirty="0" smtClean="0"/>
              <a:t>Nalmefene is taken as-needed, so the patients decide when to take their medication. Nalmefene can even be taken after the patient has started drinking, to limit alcohol consumption. This concept was well accepted by the patients. In three studies, patients were adherent to the dosing regimen on approximately 80 to 90% of the days. Moreover, as the patient does not need to take </a:t>
            </a:r>
            <a:r>
              <a:rPr lang="en-GB" dirty="0" err="1" smtClean="0"/>
              <a:t>nalmefene</a:t>
            </a:r>
            <a:r>
              <a:rPr lang="en-GB" dirty="0" smtClean="0"/>
              <a:t> when there is no intention to drink, there is also no unnecessary exposure to </a:t>
            </a:r>
            <a:r>
              <a:rPr lang="en-GB" dirty="0" err="1" smtClean="0"/>
              <a:t>nalmefene</a:t>
            </a:r>
            <a:r>
              <a:rPr lang="en-GB" dirty="0" smtClean="0"/>
              <a:t> on these days.</a:t>
            </a:r>
            <a:endParaRPr lang="en-US" dirty="0"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txBox="1">
            <a:spLocks noGrp="1" noChangeArrowheads="1"/>
          </p:cNvSpPr>
          <p:nvPr/>
        </p:nvSpPr>
        <p:spPr bwMode="auto">
          <a:xfrm>
            <a:off x="3851098" y="9429750"/>
            <a:ext cx="2944958" cy="496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BlissLight" pitchFamily="2" charset="0"/>
                <a:ea typeface="BlissLight" pitchFamily="2" charset="0"/>
                <a:cs typeface="BlissLight" pitchFamily="2" charset="0"/>
              </a:defRPr>
            </a:lvl1pPr>
            <a:lvl2pPr marL="37931725" indent="-37474525" eaLnBrk="0" hangingPunct="0">
              <a:defRPr sz="2400">
                <a:solidFill>
                  <a:schemeClr val="tx1"/>
                </a:solidFill>
                <a:latin typeface="BlissLight" pitchFamily="2" charset="0"/>
                <a:ea typeface="BlissLight" pitchFamily="2" charset="0"/>
                <a:cs typeface="BlissLight" pitchFamily="2" charset="0"/>
              </a:defRPr>
            </a:lvl2pPr>
            <a:lvl3pPr eaLnBrk="0" hangingPunct="0">
              <a:defRPr sz="2400">
                <a:solidFill>
                  <a:schemeClr val="tx1"/>
                </a:solidFill>
                <a:latin typeface="BlissLight" pitchFamily="2" charset="0"/>
                <a:ea typeface="BlissLight" pitchFamily="2" charset="0"/>
                <a:cs typeface="BlissLight" pitchFamily="2" charset="0"/>
              </a:defRPr>
            </a:lvl3pPr>
            <a:lvl4pPr eaLnBrk="0" hangingPunct="0">
              <a:defRPr sz="2400">
                <a:solidFill>
                  <a:schemeClr val="tx1"/>
                </a:solidFill>
                <a:latin typeface="BlissLight" pitchFamily="2" charset="0"/>
                <a:ea typeface="BlissLight" pitchFamily="2" charset="0"/>
                <a:cs typeface="BlissLight" pitchFamily="2" charset="0"/>
              </a:defRPr>
            </a:lvl4pPr>
            <a:lvl5pPr eaLnBrk="0" hangingPunct="0">
              <a:defRPr sz="2400">
                <a:solidFill>
                  <a:schemeClr val="tx1"/>
                </a:solidFill>
                <a:latin typeface="BlissLight" pitchFamily="2" charset="0"/>
                <a:ea typeface="BlissLight" pitchFamily="2" charset="0"/>
                <a:cs typeface="BlissLight" pitchFamily="2" charset="0"/>
              </a:defRPr>
            </a:lvl5pPr>
            <a:lvl6pPr marL="457200" eaLnBrk="0" fontAlgn="base" hangingPunct="0">
              <a:spcBef>
                <a:spcPct val="0"/>
              </a:spcBef>
              <a:spcAft>
                <a:spcPct val="0"/>
              </a:spcAft>
              <a:defRPr sz="2400">
                <a:solidFill>
                  <a:schemeClr val="tx1"/>
                </a:solidFill>
                <a:latin typeface="BlissLight" pitchFamily="2" charset="0"/>
                <a:ea typeface="BlissLight" pitchFamily="2" charset="0"/>
                <a:cs typeface="BlissLight" pitchFamily="2" charset="0"/>
              </a:defRPr>
            </a:lvl6pPr>
            <a:lvl7pPr marL="914400" eaLnBrk="0" fontAlgn="base" hangingPunct="0">
              <a:spcBef>
                <a:spcPct val="0"/>
              </a:spcBef>
              <a:spcAft>
                <a:spcPct val="0"/>
              </a:spcAft>
              <a:defRPr sz="2400">
                <a:solidFill>
                  <a:schemeClr val="tx1"/>
                </a:solidFill>
                <a:latin typeface="BlissLight" pitchFamily="2" charset="0"/>
                <a:ea typeface="BlissLight" pitchFamily="2" charset="0"/>
                <a:cs typeface="BlissLight" pitchFamily="2" charset="0"/>
              </a:defRPr>
            </a:lvl7pPr>
            <a:lvl8pPr marL="1371600" eaLnBrk="0" fontAlgn="base" hangingPunct="0">
              <a:spcBef>
                <a:spcPct val="0"/>
              </a:spcBef>
              <a:spcAft>
                <a:spcPct val="0"/>
              </a:spcAft>
              <a:defRPr sz="2400">
                <a:solidFill>
                  <a:schemeClr val="tx1"/>
                </a:solidFill>
                <a:latin typeface="BlissLight" pitchFamily="2" charset="0"/>
                <a:ea typeface="BlissLight" pitchFamily="2" charset="0"/>
                <a:cs typeface="BlissLight" pitchFamily="2" charset="0"/>
              </a:defRPr>
            </a:lvl8pPr>
            <a:lvl9pPr marL="1828800" eaLnBrk="0" fontAlgn="base" hangingPunct="0">
              <a:spcBef>
                <a:spcPct val="0"/>
              </a:spcBef>
              <a:spcAft>
                <a:spcPct val="0"/>
              </a:spcAft>
              <a:defRPr sz="2400">
                <a:solidFill>
                  <a:schemeClr val="tx1"/>
                </a:solidFill>
                <a:latin typeface="BlissLight" pitchFamily="2" charset="0"/>
                <a:ea typeface="BlissLight" pitchFamily="2" charset="0"/>
                <a:cs typeface="BlissLight" pitchFamily="2" charset="0"/>
              </a:defRPr>
            </a:lvl9pPr>
          </a:lstStyle>
          <a:p>
            <a:pPr algn="r" defTabSz="914400" eaLnBrk="1" hangingPunct="1"/>
            <a:fld id="{9F481AB1-9223-4A33-8E82-A5AFD7CA5E9C}" type="slidenum">
              <a:rPr lang="da-DK" sz="1200">
                <a:solidFill>
                  <a:srgbClr val="000000"/>
                </a:solidFill>
                <a:latin typeface="Arial" pitchFamily="34" charset="0"/>
                <a:ea typeface="ヒラギノ角ゴ Pro W3" charset="-128"/>
              </a:rPr>
              <a:pPr algn="r" defTabSz="914400" eaLnBrk="1" hangingPunct="1"/>
              <a:t>28</a:t>
            </a:fld>
            <a:endParaRPr lang="da-DK" sz="1200">
              <a:solidFill>
                <a:srgbClr val="000000"/>
              </a:solidFill>
              <a:latin typeface="Arial" pitchFamily="34" charset="0"/>
              <a:ea typeface="ヒラギノ角ゴ Pro W3" charset="-128"/>
            </a:endParaRPr>
          </a:p>
        </p:txBody>
      </p:sp>
      <p:sp>
        <p:nvSpPr>
          <p:cNvPr id="182275" name="Rectangle 2"/>
          <p:cNvSpPr>
            <a:spLocks noGrp="1" noRot="1" noChangeAspect="1" noChangeArrowheads="1" noTextEdit="1"/>
          </p:cNvSpPr>
          <p:nvPr>
            <p:ph type="sldImg"/>
          </p:nvPr>
        </p:nvSpPr>
        <p:spPr bwMode="auto">
          <a:xfrm>
            <a:off x="917575" y="744538"/>
            <a:ext cx="4962525" cy="3722687"/>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182276"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GB" dirty="0" smtClean="0"/>
              <a:t>Despite the fact that reduction of alcohol consumption is being accepted as a legitimate treatment goal and as an additional option in the treatment of alcohol dependence in guidelines and clinical practice in the vast majority of the EU Member States, there is currently no treatment approved for the indication of reduction of alcohol consumption in patients with alcohol dependence.</a:t>
            </a:r>
            <a:endParaRPr lang="en-US" dirty="0" smtClean="0"/>
          </a:p>
          <a:p>
            <a:pPr eaLnBrk="1" hangingPunct="1"/>
            <a:r>
              <a:rPr lang="en-GB" dirty="0" smtClean="0"/>
              <a:t> </a:t>
            </a:r>
            <a:endParaRPr lang="en-US" dirty="0" smtClean="0"/>
          </a:p>
          <a:p>
            <a:pPr eaLnBrk="1" hangingPunct="1"/>
            <a:r>
              <a:rPr lang="en-GB" dirty="0" smtClean="0"/>
              <a:t>Nalmefene offers patients with alcohol dependence a new pharmacological treatment paradigm, both in terms of the treatment goal and in terms of the dosing regimen.</a:t>
            </a:r>
            <a:endParaRPr lang="en-US" dirty="0" smtClean="0"/>
          </a:p>
          <a:p>
            <a:pPr eaLnBrk="1" hangingPunct="1"/>
            <a:r>
              <a:rPr lang="en-GB" dirty="0" smtClean="0"/>
              <a:t> </a:t>
            </a:r>
            <a:endParaRPr lang="en-US" dirty="0" smtClean="0"/>
          </a:p>
          <a:p>
            <a:pPr eaLnBrk="1" hangingPunct="1"/>
            <a:r>
              <a:rPr lang="en-GB" dirty="0" smtClean="0"/>
              <a:t>The </a:t>
            </a:r>
            <a:r>
              <a:rPr lang="en-GB" dirty="0" err="1" smtClean="0"/>
              <a:t>nalmefene</a:t>
            </a:r>
            <a:r>
              <a:rPr lang="en-GB" dirty="0" smtClean="0"/>
              <a:t> development programme attracted patients with a long (approximately 13-year) history of alcohol problems who were at risk of alcohol-related harm according to the WHO criteria. The </a:t>
            </a:r>
            <a:r>
              <a:rPr lang="en-GB" dirty="0" err="1" smtClean="0"/>
              <a:t>nalmefene</a:t>
            </a:r>
            <a:r>
              <a:rPr lang="en-GB" dirty="0" smtClean="0"/>
              <a:t> treatment paradigm addresses an unmet medical need as it has the potential to engage patients at risk of alcohol-related harm who may otherwise not seek help. This is exemplified by the fact that two-thirds of the patients had never before been treated for their alcohol dependence.</a:t>
            </a:r>
            <a:endParaRPr lang="en-US" dirty="0" smtClean="0"/>
          </a:p>
          <a:p>
            <a:pPr eaLnBrk="1" hangingPunct="1"/>
            <a:r>
              <a:rPr lang="en-GB" dirty="0" smtClean="0"/>
              <a:t> </a:t>
            </a:r>
            <a:endParaRPr lang="en-US" dirty="0" smtClean="0"/>
          </a:p>
          <a:p>
            <a:pPr eaLnBrk="1" hangingPunct="1"/>
            <a:r>
              <a:rPr lang="en-GB" dirty="0" err="1" smtClean="0"/>
              <a:t>Nalmefene’s</a:t>
            </a:r>
            <a:r>
              <a:rPr lang="en-GB" dirty="0" smtClean="0"/>
              <a:t> efficacy in reducing alcohol consumption in patients with alcohol dependence has been demonstrated in the two 6-month efficacy studies and the 1-year study provided supportive evidence of the efficacy of </a:t>
            </a:r>
            <a:r>
              <a:rPr lang="en-GB" dirty="0" err="1" smtClean="0"/>
              <a:t>nalmefene</a:t>
            </a:r>
            <a:r>
              <a:rPr lang="en-GB" dirty="0" smtClean="0"/>
              <a:t> up to 1 year of treatment. The studies show a large reduction in alcohol intake already from month 1 and maintained through treatment (up to 1 year).</a:t>
            </a:r>
            <a:endParaRPr lang="en-US" dirty="0" smtClean="0"/>
          </a:p>
          <a:p>
            <a:pPr eaLnBrk="1" hangingPunct="1"/>
            <a:r>
              <a:rPr lang="en-GB" dirty="0" smtClean="0"/>
              <a:t> </a:t>
            </a:r>
            <a:endParaRPr lang="en-US" dirty="0" smtClean="0"/>
          </a:p>
          <a:p>
            <a:pPr eaLnBrk="1" hangingPunct="1"/>
            <a:r>
              <a:rPr lang="en-GB" dirty="0" smtClean="0"/>
              <a:t>T</a:t>
            </a:r>
            <a:r>
              <a:rPr lang="en-US" dirty="0" smtClean="0"/>
              <a:t>he clinical value of </a:t>
            </a:r>
            <a:r>
              <a:rPr lang="en-US" dirty="0" err="1" smtClean="0"/>
              <a:t>nalmefene</a:t>
            </a:r>
            <a:r>
              <a:rPr lang="en-US" dirty="0" smtClean="0"/>
              <a:t> was more pronounced in the patients with a high</a:t>
            </a:r>
            <a:r>
              <a:rPr lang="en-GB" dirty="0" smtClean="0"/>
              <a:t> or very high drinking risk level at baseline and randomisation than in the total population. </a:t>
            </a:r>
            <a:endParaRPr lang="en-US" dirty="0" smtClean="0"/>
          </a:p>
          <a:p>
            <a:pPr eaLnBrk="1" hangingPunct="1"/>
            <a:r>
              <a:rPr lang="en-GB" dirty="0" smtClean="0"/>
              <a:t> </a:t>
            </a:r>
            <a:endParaRPr lang="en-US" dirty="0" smtClean="0"/>
          </a:p>
          <a:p>
            <a:pPr eaLnBrk="1" hangingPunct="1"/>
            <a:r>
              <a:rPr lang="en-GB" dirty="0" smtClean="0"/>
              <a:t>Nalmefene is taken as-needed, so the patients decide when to take their medication. Nalmefene can even be taken after the patient has started drinking, to limit alcohol consumption. This concept was well accepted by the patients. In three studies, patients were adherent to the dosing regimen on approximately 80 to 90% of the days. Moreover, as the patient does not need to take </a:t>
            </a:r>
            <a:r>
              <a:rPr lang="en-GB" dirty="0" err="1" smtClean="0"/>
              <a:t>nalmefene</a:t>
            </a:r>
            <a:r>
              <a:rPr lang="en-GB" dirty="0" smtClean="0"/>
              <a:t> when there is no intention to drink, there is also no unnecessary exposure to </a:t>
            </a:r>
            <a:r>
              <a:rPr lang="en-GB" dirty="0" err="1" smtClean="0"/>
              <a:t>nalmefene</a:t>
            </a:r>
            <a:r>
              <a:rPr lang="en-GB" dirty="0" smtClean="0"/>
              <a:t> on these days.</a:t>
            </a:r>
            <a:endParaRPr lang="en-US" dirty="0"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txBox="1">
            <a:spLocks noGrp="1" noChangeArrowheads="1"/>
          </p:cNvSpPr>
          <p:nvPr/>
        </p:nvSpPr>
        <p:spPr bwMode="auto">
          <a:xfrm>
            <a:off x="3851098" y="9429750"/>
            <a:ext cx="2944958" cy="496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BlissLight" pitchFamily="2" charset="0"/>
                <a:ea typeface="BlissLight" pitchFamily="2" charset="0"/>
                <a:cs typeface="BlissLight" pitchFamily="2" charset="0"/>
              </a:defRPr>
            </a:lvl1pPr>
            <a:lvl2pPr marL="37931725" indent="-37474525" eaLnBrk="0" hangingPunct="0">
              <a:defRPr sz="2400">
                <a:solidFill>
                  <a:schemeClr val="tx1"/>
                </a:solidFill>
                <a:latin typeface="BlissLight" pitchFamily="2" charset="0"/>
                <a:ea typeface="BlissLight" pitchFamily="2" charset="0"/>
                <a:cs typeface="BlissLight" pitchFamily="2" charset="0"/>
              </a:defRPr>
            </a:lvl2pPr>
            <a:lvl3pPr eaLnBrk="0" hangingPunct="0">
              <a:defRPr sz="2400">
                <a:solidFill>
                  <a:schemeClr val="tx1"/>
                </a:solidFill>
                <a:latin typeface="BlissLight" pitchFamily="2" charset="0"/>
                <a:ea typeface="BlissLight" pitchFamily="2" charset="0"/>
                <a:cs typeface="BlissLight" pitchFamily="2" charset="0"/>
              </a:defRPr>
            </a:lvl3pPr>
            <a:lvl4pPr eaLnBrk="0" hangingPunct="0">
              <a:defRPr sz="2400">
                <a:solidFill>
                  <a:schemeClr val="tx1"/>
                </a:solidFill>
                <a:latin typeface="BlissLight" pitchFamily="2" charset="0"/>
                <a:ea typeface="BlissLight" pitchFamily="2" charset="0"/>
                <a:cs typeface="BlissLight" pitchFamily="2" charset="0"/>
              </a:defRPr>
            </a:lvl4pPr>
            <a:lvl5pPr eaLnBrk="0" hangingPunct="0">
              <a:defRPr sz="2400">
                <a:solidFill>
                  <a:schemeClr val="tx1"/>
                </a:solidFill>
                <a:latin typeface="BlissLight" pitchFamily="2" charset="0"/>
                <a:ea typeface="BlissLight" pitchFamily="2" charset="0"/>
                <a:cs typeface="BlissLight" pitchFamily="2" charset="0"/>
              </a:defRPr>
            </a:lvl5pPr>
            <a:lvl6pPr marL="457200" eaLnBrk="0" fontAlgn="base" hangingPunct="0">
              <a:spcBef>
                <a:spcPct val="0"/>
              </a:spcBef>
              <a:spcAft>
                <a:spcPct val="0"/>
              </a:spcAft>
              <a:defRPr sz="2400">
                <a:solidFill>
                  <a:schemeClr val="tx1"/>
                </a:solidFill>
                <a:latin typeface="BlissLight" pitchFamily="2" charset="0"/>
                <a:ea typeface="BlissLight" pitchFamily="2" charset="0"/>
                <a:cs typeface="BlissLight" pitchFamily="2" charset="0"/>
              </a:defRPr>
            </a:lvl6pPr>
            <a:lvl7pPr marL="914400" eaLnBrk="0" fontAlgn="base" hangingPunct="0">
              <a:spcBef>
                <a:spcPct val="0"/>
              </a:spcBef>
              <a:spcAft>
                <a:spcPct val="0"/>
              </a:spcAft>
              <a:defRPr sz="2400">
                <a:solidFill>
                  <a:schemeClr val="tx1"/>
                </a:solidFill>
                <a:latin typeface="BlissLight" pitchFamily="2" charset="0"/>
                <a:ea typeface="BlissLight" pitchFamily="2" charset="0"/>
                <a:cs typeface="BlissLight" pitchFamily="2" charset="0"/>
              </a:defRPr>
            </a:lvl7pPr>
            <a:lvl8pPr marL="1371600" eaLnBrk="0" fontAlgn="base" hangingPunct="0">
              <a:spcBef>
                <a:spcPct val="0"/>
              </a:spcBef>
              <a:spcAft>
                <a:spcPct val="0"/>
              </a:spcAft>
              <a:defRPr sz="2400">
                <a:solidFill>
                  <a:schemeClr val="tx1"/>
                </a:solidFill>
                <a:latin typeface="BlissLight" pitchFamily="2" charset="0"/>
                <a:ea typeface="BlissLight" pitchFamily="2" charset="0"/>
                <a:cs typeface="BlissLight" pitchFamily="2" charset="0"/>
              </a:defRPr>
            </a:lvl8pPr>
            <a:lvl9pPr marL="1828800" eaLnBrk="0" fontAlgn="base" hangingPunct="0">
              <a:spcBef>
                <a:spcPct val="0"/>
              </a:spcBef>
              <a:spcAft>
                <a:spcPct val="0"/>
              </a:spcAft>
              <a:defRPr sz="2400">
                <a:solidFill>
                  <a:schemeClr val="tx1"/>
                </a:solidFill>
                <a:latin typeface="BlissLight" pitchFamily="2" charset="0"/>
                <a:ea typeface="BlissLight" pitchFamily="2" charset="0"/>
                <a:cs typeface="BlissLight" pitchFamily="2" charset="0"/>
              </a:defRPr>
            </a:lvl9pPr>
          </a:lstStyle>
          <a:p>
            <a:pPr algn="r" defTabSz="914400" eaLnBrk="1" hangingPunct="1"/>
            <a:fld id="{9F481AB1-9223-4A33-8E82-A5AFD7CA5E9C}" type="slidenum">
              <a:rPr lang="da-DK" sz="1200">
                <a:solidFill>
                  <a:srgbClr val="000000"/>
                </a:solidFill>
                <a:latin typeface="Arial" pitchFamily="34" charset="0"/>
                <a:ea typeface="ヒラギノ角ゴ Pro W3" charset="-128"/>
              </a:rPr>
              <a:pPr algn="r" defTabSz="914400" eaLnBrk="1" hangingPunct="1"/>
              <a:t>30</a:t>
            </a:fld>
            <a:endParaRPr lang="da-DK" sz="1200">
              <a:solidFill>
                <a:srgbClr val="000000"/>
              </a:solidFill>
              <a:latin typeface="Arial" pitchFamily="34" charset="0"/>
              <a:ea typeface="ヒラギノ角ゴ Pro W3" charset="-128"/>
            </a:endParaRPr>
          </a:p>
        </p:txBody>
      </p:sp>
      <p:sp>
        <p:nvSpPr>
          <p:cNvPr id="182275" name="Rectangle 2"/>
          <p:cNvSpPr>
            <a:spLocks noGrp="1" noRot="1" noChangeAspect="1" noChangeArrowheads="1" noTextEdit="1"/>
          </p:cNvSpPr>
          <p:nvPr>
            <p:ph type="sldImg"/>
          </p:nvPr>
        </p:nvSpPr>
        <p:spPr bwMode="auto">
          <a:xfrm>
            <a:off x="917575" y="744538"/>
            <a:ext cx="4962525" cy="3722687"/>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182276"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GB" dirty="0" smtClean="0"/>
              <a:t>Despite the fact that reduction of alcohol consumption is being accepted as a legitimate treatment goal and as an additional option in the treatment of alcohol dependence in guidelines and clinical practice in the vast majority of the EU Member States, there is currently no treatment approved for the indication of reduction of alcohol consumption in patients with alcohol dependence.</a:t>
            </a:r>
            <a:endParaRPr lang="en-US" dirty="0" smtClean="0"/>
          </a:p>
          <a:p>
            <a:pPr eaLnBrk="1" hangingPunct="1"/>
            <a:r>
              <a:rPr lang="en-GB" dirty="0" smtClean="0"/>
              <a:t> </a:t>
            </a:r>
            <a:endParaRPr lang="en-US" dirty="0" smtClean="0"/>
          </a:p>
          <a:p>
            <a:pPr eaLnBrk="1" hangingPunct="1"/>
            <a:r>
              <a:rPr lang="en-GB" dirty="0" smtClean="0"/>
              <a:t>Nalmefene offers patients with alcohol dependence a new pharmacological treatment paradigm, both in terms of the treatment goal and in terms of the dosing regimen.</a:t>
            </a:r>
            <a:endParaRPr lang="en-US" dirty="0" smtClean="0"/>
          </a:p>
          <a:p>
            <a:pPr eaLnBrk="1" hangingPunct="1"/>
            <a:r>
              <a:rPr lang="en-GB" dirty="0" smtClean="0"/>
              <a:t> </a:t>
            </a:r>
            <a:endParaRPr lang="en-US" dirty="0" smtClean="0"/>
          </a:p>
          <a:p>
            <a:pPr eaLnBrk="1" hangingPunct="1"/>
            <a:r>
              <a:rPr lang="en-GB" dirty="0" smtClean="0"/>
              <a:t>The </a:t>
            </a:r>
            <a:r>
              <a:rPr lang="en-GB" dirty="0" err="1" smtClean="0"/>
              <a:t>nalmefene</a:t>
            </a:r>
            <a:r>
              <a:rPr lang="en-GB" dirty="0" smtClean="0"/>
              <a:t> development programme attracted patients with a long (approximately 13-year) history of alcohol problems who were at risk of alcohol-related harm according to the WHO criteria. The </a:t>
            </a:r>
            <a:r>
              <a:rPr lang="en-GB" dirty="0" err="1" smtClean="0"/>
              <a:t>nalmefene</a:t>
            </a:r>
            <a:r>
              <a:rPr lang="en-GB" dirty="0" smtClean="0"/>
              <a:t> treatment paradigm addresses an unmet medical need as it has the potential to engage patients at risk of alcohol-related harm who may otherwise not seek help. This is exemplified by the fact that two-thirds of the patients had never before been treated for their alcohol dependence.</a:t>
            </a:r>
            <a:endParaRPr lang="en-US" dirty="0" smtClean="0"/>
          </a:p>
          <a:p>
            <a:pPr eaLnBrk="1" hangingPunct="1"/>
            <a:r>
              <a:rPr lang="en-GB" dirty="0" smtClean="0"/>
              <a:t> </a:t>
            </a:r>
            <a:endParaRPr lang="en-US" dirty="0" smtClean="0"/>
          </a:p>
          <a:p>
            <a:pPr eaLnBrk="1" hangingPunct="1"/>
            <a:r>
              <a:rPr lang="en-GB" dirty="0" err="1" smtClean="0"/>
              <a:t>Nalmefene’s</a:t>
            </a:r>
            <a:r>
              <a:rPr lang="en-GB" dirty="0" smtClean="0"/>
              <a:t> efficacy in reducing alcohol consumption in patients with alcohol dependence has been demonstrated in the two 6-month efficacy studies and the 1-year study provided supportive evidence of the efficacy of </a:t>
            </a:r>
            <a:r>
              <a:rPr lang="en-GB" dirty="0" err="1" smtClean="0"/>
              <a:t>nalmefene</a:t>
            </a:r>
            <a:r>
              <a:rPr lang="en-GB" dirty="0" smtClean="0"/>
              <a:t> up to 1 year of treatment. The studies show a large reduction in alcohol intake already from month 1 and maintained through treatment (up to 1 year).</a:t>
            </a:r>
            <a:endParaRPr lang="en-US" dirty="0" smtClean="0"/>
          </a:p>
          <a:p>
            <a:pPr eaLnBrk="1" hangingPunct="1"/>
            <a:r>
              <a:rPr lang="en-GB" dirty="0" smtClean="0"/>
              <a:t> </a:t>
            </a:r>
            <a:endParaRPr lang="en-US" dirty="0" smtClean="0"/>
          </a:p>
          <a:p>
            <a:pPr eaLnBrk="1" hangingPunct="1"/>
            <a:r>
              <a:rPr lang="en-GB" dirty="0" smtClean="0"/>
              <a:t>T</a:t>
            </a:r>
            <a:r>
              <a:rPr lang="en-US" dirty="0" smtClean="0"/>
              <a:t>he clinical value of </a:t>
            </a:r>
            <a:r>
              <a:rPr lang="en-US" dirty="0" err="1" smtClean="0"/>
              <a:t>nalmefene</a:t>
            </a:r>
            <a:r>
              <a:rPr lang="en-US" dirty="0" smtClean="0"/>
              <a:t> was more pronounced in the patients with a high</a:t>
            </a:r>
            <a:r>
              <a:rPr lang="en-GB" dirty="0" smtClean="0"/>
              <a:t> or very high drinking risk level at baseline and randomisation than in the total population. </a:t>
            </a:r>
            <a:endParaRPr lang="en-US" dirty="0" smtClean="0"/>
          </a:p>
          <a:p>
            <a:pPr eaLnBrk="1" hangingPunct="1"/>
            <a:r>
              <a:rPr lang="en-GB" dirty="0" smtClean="0"/>
              <a:t> </a:t>
            </a:r>
            <a:endParaRPr lang="en-US" dirty="0" smtClean="0"/>
          </a:p>
          <a:p>
            <a:pPr eaLnBrk="1" hangingPunct="1"/>
            <a:r>
              <a:rPr lang="en-GB" dirty="0" smtClean="0"/>
              <a:t>Nalmefene is taken as-needed, so the patients decide when to take their medication. Nalmefene can even be taken after the patient has started drinking, to limit alcohol consumption. This concept was well accepted by the patients. In three studies, patients were adherent to the dosing regimen on approximately 80 to 90% of the days. Moreover, as the patient does not need to take </a:t>
            </a:r>
            <a:r>
              <a:rPr lang="en-GB" dirty="0" err="1" smtClean="0"/>
              <a:t>nalmefene</a:t>
            </a:r>
            <a:r>
              <a:rPr lang="en-GB" dirty="0" smtClean="0"/>
              <a:t> when there is no intention to drink, there is also no unnecessary exposure to </a:t>
            </a:r>
            <a:r>
              <a:rPr lang="en-GB" dirty="0" err="1" smtClean="0"/>
              <a:t>nalmefene</a:t>
            </a:r>
            <a:r>
              <a:rPr lang="en-GB" dirty="0" smtClean="0"/>
              <a:t> on these days.</a:t>
            </a:r>
            <a:endParaRPr lang="en-US" dirty="0"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14745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ea typeface="ヒラギノ角ゴ Pro W3"/>
              <a:cs typeface="ヒラギノ角ゴ Pro W3"/>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pPr>
              <a:defRPr/>
            </a:pPr>
            <a:fld id="{A0AB6734-A573-47E2-848F-969AA1560A45}" type="datetime1">
              <a:rPr lang="ru-RU" smtClean="0"/>
              <a:pPr>
                <a:defRPr/>
              </a:pPr>
              <a:t>05.10.2015</a:t>
            </a:fld>
            <a:endParaRPr lang="ru-RU" dirty="0"/>
          </a:p>
        </p:txBody>
      </p:sp>
      <p:sp>
        <p:nvSpPr>
          <p:cNvPr id="5" name="Нижний колонтитул 4"/>
          <p:cNvSpPr>
            <a:spLocks noGrp="1"/>
          </p:cNvSpPr>
          <p:nvPr>
            <p:ph type="ftr" sz="quarter" idx="11"/>
          </p:nvPr>
        </p:nvSpPr>
        <p:spPr/>
        <p:txBody>
          <a:bodyPr/>
          <a:lstStyle/>
          <a:p>
            <a:pPr>
              <a:defRPr/>
            </a:pPr>
            <a:endParaRPr lang="ru-RU"/>
          </a:p>
        </p:txBody>
      </p:sp>
      <p:sp>
        <p:nvSpPr>
          <p:cNvPr id="6" name="Номер слайда 5"/>
          <p:cNvSpPr>
            <a:spLocks noGrp="1"/>
          </p:cNvSpPr>
          <p:nvPr>
            <p:ph type="sldNum" sz="quarter" idx="12"/>
          </p:nvPr>
        </p:nvSpPr>
        <p:spPr/>
        <p:txBody>
          <a:bodyPr/>
          <a:lstStyle/>
          <a:p>
            <a:pPr>
              <a:defRPr/>
            </a:pPr>
            <a:fld id="{3D20E8A1-F30D-4568-856C-4EDBE9E4EF23}" type="slidenum">
              <a:rPr lang="ru-RU" smtClean="0"/>
              <a:pPr>
                <a:defRPr/>
              </a:pPr>
              <a:t>‹#›</a:t>
            </a:fld>
            <a:endParaRPr lang="ru-RU" dirty="0"/>
          </a:p>
        </p:txBody>
      </p:sp>
    </p:spTree>
  </p:cSld>
  <p:clrMapOvr>
    <a:masterClrMapping/>
  </p:clrMapOvr>
  <p:transition>
    <p:cover dir="ld"/>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pPr>
              <a:defRPr/>
            </a:pPr>
            <a:fld id="{01CA7930-6143-47BF-A06B-A39706215895}" type="datetime1">
              <a:rPr lang="ru-RU" smtClean="0"/>
              <a:pPr>
                <a:defRPr/>
              </a:pPr>
              <a:t>05.10.2015</a:t>
            </a:fld>
            <a:endParaRPr lang="ru-RU" dirty="0"/>
          </a:p>
        </p:txBody>
      </p:sp>
      <p:sp>
        <p:nvSpPr>
          <p:cNvPr id="5" name="Нижний колонтитул 4"/>
          <p:cNvSpPr>
            <a:spLocks noGrp="1"/>
          </p:cNvSpPr>
          <p:nvPr>
            <p:ph type="ftr" sz="quarter" idx="11"/>
          </p:nvPr>
        </p:nvSpPr>
        <p:spPr/>
        <p:txBody>
          <a:bodyPr/>
          <a:lstStyle/>
          <a:p>
            <a:pPr>
              <a:defRPr/>
            </a:pPr>
            <a:endParaRPr lang="ru-RU"/>
          </a:p>
        </p:txBody>
      </p:sp>
      <p:sp>
        <p:nvSpPr>
          <p:cNvPr id="6" name="Номер слайда 5"/>
          <p:cNvSpPr>
            <a:spLocks noGrp="1"/>
          </p:cNvSpPr>
          <p:nvPr>
            <p:ph type="sldNum" sz="quarter" idx="12"/>
          </p:nvPr>
        </p:nvSpPr>
        <p:spPr/>
        <p:txBody>
          <a:bodyPr/>
          <a:lstStyle/>
          <a:p>
            <a:pPr>
              <a:defRPr/>
            </a:pPr>
            <a:fld id="{EAD770BE-C634-4BEF-991E-049E48EA9BBF}" type="slidenum">
              <a:rPr lang="ru-RU" smtClean="0"/>
              <a:pPr>
                <a:defRPr/>
              </a:pPr>
              <a:t>‹#›</a:t>
            </a:fld>
            <a:endParaRPr lang="ru-RU" dirty="0"/>
          </a:p>
        </p:txBody>
      </p:sp>
    </p:spTree>
  </p:cSld>
  <p:clrMapOvr>
    <a:masterClrMapping/>
  </p:clrMapOvr>
  <p:transition>
    <p:cover dir="ld"/>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pPr>
              <a:defRPr/>
            </a:pPr>
            <a:fld id="{BA66BE95-DD98-4A4B-A40E-24511E63C47C}" type="datetime1">
              <a:rPr lang="ru-RU" smtClean="0"/>
              <a:pPr>
                <a:defRPr/>
              </a:pPr>
              <a:t>05.10.2015</a:t>
            </a:fld>
            <a:endParaRPr lang="ru-RU" dirty="0"/>
          </a:p>
        </p:txBody>
      </p:sp>
      <p:sp>
        <p:nvSpPr>
          <p:cNvPr id="5" name="Нижний колонтитул 4"/>
          <p:cNvSpPr>
            <a:spLocks noGrp="1"/>
          </p:cNvSpPr>
          <p:nvPr>
            <p:ph type="ftr" sz="quarter" idx="11"/>
          </p:nvPr>
        </p:nvSpPr>
        <p:spPr/>
        <p:txBody>
          <a:bodyPr/>
          <a:lstStyle/>
          <a:p>
            <a:pPr>
              <a:defRPr/>
            </a:pPr>
            <a:endParaRPr lang="ru-RU"/>
          </a:p>
        </p:txBody>
      </p:sp>
      <p:sp>
        <p:nvSpPr>
          <p:cNvPr id="6" name="Номер слайда 5"/>
          <p:cNvSpPr>
            <a:spLocks noGrp="1"/>
          </p:cNvSpPr>
          <p:nvPr>
            <p:ph type="sldNum" sz="quarter" idx="12"/>
          </p:nvPr>
        </p:nvSpPr>
        <p:spPr/>
        <p:txBody>
          <a:bodyPr/>
          <a:lstStyle/>
          <a:p>
            <a:pPr>
              <a:defRPr/>
            </a:pPr>
            <a:fld id="{E87F5F20-AA1B-492A-A08B-15819B879C04}" type="slidenum">
              <a:rPr lang="ru-RU" smtClean="0"/>
              <a:pPr>
                <a:defRPr/>
              </a:pPr>
              <a:t>‹#›</a:t>
            </a:fld>
            <a:endParaRPr lang="ru-RU" dirty="0"/>
          </a:p>
        </p:txBody>
      </p:sp>
    </p:spTree>
  </p:cSld>
  <p:clrMapOvr>
    <a:masterClrMapping/>
  </p:clrMapOvr>
  <p:transition>
    <p:cover dir="ld"/>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pPr>
              <a:defRPr/>
            </a:pPr>
            <a:fld id="{432E3C17-1BDD-479E-A3D8-126A3C08FBB3}" type="datetime1">
              <a:rPr lang="ru-RU" smtClean="0"/>
              <a:pPr>
                <a:defRPr/>
              </a:pPr>
              <a:t>05.10.2015</a:t>
            </a:fld>
            <a:endParaRPr lang="ru-RU" dirty="0"/>
          </a:p>
        </p:txBody>
      </p:sp>
      <p:sp>
        <p:nvSpPr>
          <p:cNvPr id="6" name="Нижний колонтитул 5"/>
          <p:cNvSpPr>
            <a:spLocks noGrp="1"/>
          </p:cNvSpPr>
          <p:nvPr>
            <p:ph type="ftr" sz="quarter" idx="11"/>
          </p:nvPr>
        </p:nvSpPr>
        <p:spPr/>
        <p:txBody>
          <a:bodyPr/>
          <a:lstStyle/>
          <a:p>
            <a:pPr>
              <a:defRPr/>
            </a:pPr>
            <a:endParaRPr lang="ru-RU"/>
          </a:p>
        </p:txBody>
      </p:sp>
      <p:sp>
        <p:nvSpPr>
          <p:cNvPr id="7" name="Номер слайда 6"/>
          <p:cNvSpPr>
            <a:spLocks noGrp="1"/>
          </p:cNvSpPr>
          <p:nvPr>
            <p:ph type="sldNum" sz="quarter" idx="12"/>
          </p:nvPr>
        </p:nvSpPr>
        <p:spPr/>
        <p:txBody>
          <a:bodyPr/>
          <a:lstStyle/>
          <a:p>
            <a:pPr>
              <a:defRPr/>
            </a:pPr>
            <a:fld id="{1898421D-040F-4CDA-81EE-D438C8D7FCED}" type="slidenum">
              <a:rPr lang="ru-RU" smtClean="0"/>
              <a:pPr>
                <a:defRPr/>
              </a:pPr>
              <a:t>‹#›</a:t>
            </a:fld>
            <a:endParaRPr lang="ru-RU" dirty="0"/>
          </a:p>
        </p:txBody>
      </p:sp>
    </p:spTree>
  </p:cSld>
  <p:clrMapOvr>
    <a:masterClrMapping/>
  </p:clrMapOvr>
  <p:transition>
    <p:cover dir="ld"/>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pPr>
              <a:defRPr/>
            </a:pPr>
            <a:fld id="{1C3C35DD-6D76-44D7-8BFA-571A7B36875A}" type="datetime1">
              <a:rPr lang="ru-RU" smtClean="0"/>
              <a:pPr>
                <a:defRPr/>
              </a:pPr>
              <a:t>05.10.2015</a:t>
            </a:fld>
            <a:endParaRPr lang="ru-RU" dirty="0"/>
          </a:p>
        </p:txBody>
      </p:sp>
      <p:sp>
        <p:nvSpPr>
          <p:cNvPr id="8" name="Нижний колонтитул 7"/>
          <p:cNvSpPr>
            <a:spLocks noGrp="1"/>
          </p:cNvSpPr>
          <p:nvPr>
            <p:ph type="ftr" sz="quarter" idx="11"/>
          </p:nvPr>
        </p:nvSpPr>
        <p:spPr/>
        <p:txBody>
          <a:bodyPr/>
          <a:lstStyle/>
          <a:p>
            <a:pPr>
              <a:defRPr/>
            </a:pPr>
            <a:endParaRPr lang="ru-RU"/>
          </a:p>
        </p:txBody>
      </p:sp>
      <p:sp>
        <p:nvSpPr>
          <p:cNvPr id="9" name="Номер слайда 8"/>
          <p:cNvSpPr>
            <a:spLocks noGrp="1"/>
          </p:cNvSpPr>
          <p:nvPr>
            <p:ph type="sldNum" sz="quarter" idx="12"/>
          </p:nvPr>
        </p:nvSpPr>
        <p:spPr/>
        <p:txBody>
          <a:bodyPr/>
          <a:lstStyle/>
          <a:p>
            <a:pPr>
              <a:defRPr/>
            </a:pPr>
            <a:fld id="{4B60EB49-603C-4722-AE76-D47C11CD6420}" type="slidenum">
              <a:rPr lang="ru-RU" smtClean="0"/>
              <a:pPr>
                <a:defRPr/>
              </a:pPr>
              <a:t>‹#›</a:t>
            </a:fld>
            <a:endParaRPr lang="ru-RU" dirty="0"/>
          </a:p>
        </p:txBody>
      </p:sp>
    </p:spTree>
  </p:cSld>
  <p:clrMapOvr>
    <a:masterClrMapping/>
  </p:clrMapOvr>
  <p:transition>
    <p:cover dir="ld"/>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pPr>
              <a:defRPr/>
            </a:pPr>
            <a:fld id="{133B8F33-334C-4511-9687-44612507A997}" type="datetime1">
              <a:rPr lang="ru-RU" smtClean="0"/>
              <a:pPr>
                <a:defRPr/>
              </a:pPr>
              <a:t>05.10.2015</a:t>
            </a:fld>
            <a:endParaRPr lang="ru-RU" dirty="0"/>
          </a:p>
        </p:txBody>
      </p:sp>
      <p:sp>
        <p:nvSpPr>
          <p:cNvPr id="4" name="Нижний колонтитул 3"/>
          <p:cNvSpPr>
            <a:spLocks noGrp="1"/>
          </p:cNvSpPr>
          <p:nvPr>
            <p:ph type="ftr" sz="quarter" idx="11"/>
          </p:nvPr>
        </p:nvSpPr>
        <p:spPr/>
        <p:txBody>
          <a:bodyPr/>
          <a:lstStyle/>
          <a:p>
            <a:pPr>
              <a:defRPr/>
            </a:pPr>
            <a:endParaRPr lang="ru-RU"/>
          </a:p>
        </p:txBody>
      </p:sp>
      <p:sp>
        <p:nvSpPr>
          <p:cNvPr id="5" name="Номер слайда 4"/>
          <p:cNvSpPr>
            <a:spLocks noGrp="1"/>
          </p:cNvSpPr>
          <p:nvPr>
            <p:ph type="sldNum" sz="quarter" idx="12"/>
          </p:nvPr>
        </p:nvSpPr>
        <p:spPr/>
        <p:txBody>
          <a:bodyPr/>
          <a:lstStyle/>
          <a:p>
            <a:pPr>
              <a:defRPr/>
            </a:pPr>
            <a:fld id="{4A80CD3E-A0AF-42F7-983E-C3AC339093F1}" type="slidenum">
              <a:rPr lang="ru-RU" smtClean="0"/>
              <a:pPr>
                <a:defRPr/>
              </a:pPr>
              <a:t>‹#›</a:t>
            </a:fld>
            <a:endParaRPr lang="ru-RU" dirty="0"/>
          </a:p>
        </p:txBody>
      </p:sp>
    </p:spTree>
  </p:cSld>
  <p:clrMapOvr>
    <a:masterClrMapping/>
  </p:clrMapOvr>
  <p:transition>
    <p:cover dir="ld"/>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pPr>
              <a:defRPr/>
            </a:pPr>
            <a:fld id="{39B86F14-46FE-4D79-ACE5-2D7F8F787DA2}" type="datetime1">
              <a:rPr lang="ru-RU" smtClean="0"/>
              <a:pPr>
                <a:defRPr/>
              </a:pPr>
              <a:t>05.10.2015</a:t>
            </a:fld>
            <a:endParaRPr lang="ru-RU" dirty="0"/>
          </a:p>
        </p:txBody>
      </p:sp>
      <p:sp>
        <p:nvSpPr>
          <p:cNvPr id="3" name="Нижний колонтитул 2"/>
          <p:cNvSpPr>
            <a:spLocks noGrp="1"/>
          </p:cNvSpPr>
          <p:nvPr>
            <p:ph type="ftr" sz="quarter" idx="11"/>
          </p:nvPr>
        </p:nvSpPr>
        <p:spPr/>
        <p:txBody>
          <a:bodyPr/>
          <a:lstStyle/>
          <a:p>
            <a:pPr>
              <a:defRPr/>
            </a:pPr>
            <a:endParaRPr lang="ru-RU"/>
          </a:p>
        </p:txBody>
      </p:sp>
      <p:sp>
        <p:nvSpPr>
          <p:cNvPr id="4" name="Номер слайда 3"/>
          <p:cNvSpPr>
            <a:spLocks noGrp="1"/>
          </p:cNvSpPr>
          <p:nvPr>
            <p:ph type="sldNum" sz="quarter" idx="12"/>
          </p:nvPr>
        </p:nvSpPr>
        <p:spPr/>
        <p:txBody>
          <a:bodyPr/>
          <a:lstStyle/>
          <a:p>
            <a:pPr>
              <a:defRPr/>
            </a:pPr>
            <a:fld id="{9E964375-6DF9-44DC-A74A-851681062B3A}" type="slidenum">
              <a:rPr lang="ru-RU" smtClean="0"/>
              <a:pPr>
                <a:defRPr/>
              </a:pPr>
              <a:t>‹#›</a:t>
            </a:fld>
            <a:endParaRPr lang="ru-RU" dirty="0"/>
          </a:p>
        </p:txBody>
      </p:sp>
    </p:spTree>
  </p:cSld>
  <p:clrMapOvr>
    <a:masterClrMapping/>
  </p:clrMapOvr>
  <p:transition>
    <p:cover dir="ld"/>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pPr>
              <a:defRPr/>
            </a:pPr>
            <a:fld id="{F1545120-E4EC-4F67-966E-49FB9CA50939}" type="datetime1">
              <a:rPr lang="ru-RU" smtClean="0"/>
              <a:pPr>
                <a:defRPr/>
              </a:pPr>
              <a:t>05.10.2015</a:t>
            </a:fld>
            <a:endParaRPr lang="ru-RU" dirty="0"/>
          </a:p>
        </p:txBody>
      </p:sp>
      <p:sp>
        <p:nvSpPr>
          <p:cNvPr id="6" name="Нижний колонтитул 5"/>
          <p:cNvSpPr>
            <a:spLocks noGrp="1"/>
          </p:cNvSpPr>
          <p:nvPr>
            <p:ph type="ftr" sz="quarter" idx="11"/>
          </p:nvPr>
        </p:nvSpPr>
        <p:spPr/>
        <p:txBody>
          <a:bodyPr/>
          <a:lstStyle/>
          <a:p>
            <a:pPr>
              <a:defRPr/>
            </a:pPr>
            <a:endParaRPr lang="ru-RU"/>
          </a:p>
        </p:txBody>
      </p:sp>
      <p:sp>
        <p:nvSpPr>
          <p:cNvPr id="7" name="Номер слайда 6"/>
          <p:cNvSpPr>
            <a:spLocks noGrp="1"/>
          </p:cNvSpPr>
          <p:nvPr>
            <p:ph type="sldNum" sz="quarter" idx="12"/>
          </p:nvPr>
        </p:nvSpPr>
        <p:spPr/>
        <p:txBody>
          <a:bodyPr/>
          <a:lstStyle/>
          <a:p>
            <a:pPr>
              <a:defRPr/>
            </a:pPr>
            <a:fld id="{368EC76E-6E15-49FB-B67E-E6CC7F3D0A43}" type="slidenum">
              <a:rPr lang="ru-RU" smtClean="0"/>
              <a:pPr>
                <a:defRPr/>
              </a:pPr>
              <a:t>‹#›</a:t>
            </a:fld>
            <a:endParaRPr lang="ru-RU" dirty="0"/>
          </a:p>
        </p:txBody>
      </p:sp>
    </p:spTree>
  </p:cSld>
  <p:clrMapOvr>
    <a:masterClrMapping/>
  </p:clrMapOvr>
  <p:transition>
    <p:cover dir="ld"/>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pPr>
              <a:defRPr/>
            </a:pPr>
            <a:fld id="{80C19DE0-1F71-44A7-B8AC-67A11FAE0DD8}" type="datetime1">
              <a:rPr lang="ru-RU" smtClean="0"/>
              <a:pPr>
                <a:defRPr/>
              </a:pPr>
              <a:t>05.10.2015</a:t>
            </a:fld>
            <a:endParaRPr lang="ru-RU" dirty="0"/>
          </a:p>
        </p:txBody>
      </p:sp>
      <p:sp>
        <p:nvSpPr>
          <p:cNvPr id="6" name="Нижний колонтитул 5"/>
          <p:cNvSpPr>
            <a:spLocks noGrp="1"/>
          </p:cNvSpPr>
          <p:nvPr>
            <p:ph type="ftr" sz="quarter" idx="11"/>
          </p:nvPr>
        </p:nvSpPr>
        <p:spPr/>
        <p:txBody>
          <a:bodyPr/>
          <a:lstStyle/>
          <a:p>
            <a:pPr>
              <a:defRPr/>
            </a:pPr>
            <a:endParaRPr lang="ru-RU"/>
          </a:p>
        </p:txBody>
      </p:sp>
      <p:sp>
        <p:nvSpPr>
          <p:cNvPr id="7" name="Номер слайда 6"/>
          <p:cNvSpPr>
            <a:spLocks noGrp="1"/>
          </p:cNvSpPr>
          <p:nvPr>
            <p:ph type="sldNum" sz="quarter" idx="12"/>
          </p:nvPr>
        </p:nvSpPr>
        <p:spPr/>
        <p:txBody>
          <a:bodyPr/>
          <a:lstStyle/>
          <a:p>
            <a:pPr>
              <a:defRPr/>
            </a:pPr>
            <a:fld id="{A26D75FE-5850-4EF9-96A7-1517029ABB1A}" type="slidenum">
              <a:rPr lang="ru-RU" smtClean="0"/>
              <a:pPr>
                <a:defRPr/>
              </a:pPr>
              <a:t>‹#›</a:t>
            </a:fld>
            <a:endParaRPr lang="ru-RU" dirty="0"/>
          </a:p>
        </p:txBody>
      </p:sp>
    </p:spTree>
  </p:cSld>
  <p:clrMapOvr>
    <a:masterClrMapping/>
  </p:clrMapOvr>
  <p:transition>
    <p:cover dir="ld"/>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pPr>
              <a:defRPr/>
            </a:pPr>
            <a:fld id="{EA136119-FB51-4593-8225-E99BD791A1AB}" type="datetime1">
              <a:rPr lang="ru-RU" smtClean="0"/>
              <a:pPr>
                <a:defRPr/>
              </a:pPr>
              <a:t>05.10.2015</a:t>
            </a:fld>
            <a:endParaRPr lang="ru-RU" dirty="0"/>
          </a:p>
        </p:txBody>
      </p:sp>
      <p:sp>
        <p:nvSpPr>
          <p:cNvPr id="5" name="Нижний колонтитул 4"/>
          <p:cNvSpPr>
            <a:spLocks noGrp="1"/>
          </p:cNvSpPr>
          <p:nvPr>
            <p:ph type="ftr" sz="quarter" idx="11"/>
          </p:nvPr>
        </p:nvSpPr>
        <p:spPr/>
        <p:txBody>
          <a:bodyPr/>
          <a:lstStyle/>
          <a:p>
            <a:pPr>
              <a:defRPr/>
            </a:pPr>
            <a:endParaRPr lang="ru-RU"/>
          </a:p>
        </p:txBody>
      </p:sp>
      <p:sp>
        <p:nvSpPr>
          <p:cNvPr id="6" name="Номер слайда 5"/>
          <p:cNvSpPr>
            <a:spLocks noGrp="1"/>
          </p:cNvSpPr>
          <p:nvPr>
            <p:ph type="sldNum" sz="quarter" idx="12"/>
          </p:nvPr>
        </p:nvSpPr>
        <p:spPr/>
        <p:txBody>
          <a:bodyPr/>
          <a:lstStyle/>
          <a:p>
            <a:pPr>
              <a:defRPr/>
            </a:pPr>
            <a:fld id="{FFDBD380-99E9-4A6C-9322-9836DD4B49EC}" type="slidenum">
              <a:rPr lang="ru-RU" smtClean="0"/>
              <a:pPr>
                <a:defRPr/>
              </a:pPr>
              <a:t>‹#›</a:t>
            </a:fld>
            <a:endParaRPr lang="ru-RU" dirty="0"/>
          </a:p>
        </p:txBody>
      </p:sp>
    </p:spTree>
  </p:cSld>
  <p:clrMapOvr>
    <a:masterClrMapping/>
  </p:clrMapOvr>
  <p:transition>
    <p:cover dir="ld"/>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pPr>
              <a:defRPr/>
            </a:pPr>
            <a:fld id="{319C7806-4586-4190-B2AE-7D97D17E53DF}" type="datetime1">
              <a:rPr lang="ru-RU" smtClean="0"/>
              <a:pPr>
                <a:defRPr/>
              </a:pPr>
              <a:t>05.10.2015</a:t>
            </a:fld>
            <a:endParaRPr lang="ru-RU" dirty="0"/>
          </a:p>
        </p:txBody>
      </p:sp>
      <p:sp>
        <p:nvSpPr>
          <p:cNvPr id="5" name="Нижний колонтитул 4"/>
          <p:cNvSpPr>
            <a:spLocks noGrp="1"/>
          </p:cNvSpPr>
          <p:nvPr>
            <p:ph type="ftr" sz="quarter" idx="11"/>
          </p:nvPr>
        </p:nvSpPr>
        <p:spPr/>
        <p:txBody>
          <a:bodyPr/>
          <a:lstStyle/>
          <a:p>
            <a:pPr>
              <a:defRPr/>
            </a:pPr>
            <a:endParaRPr lang="ru-RU"/>
          </a:p>
        </p:txBody>
      </p:sp>
      <p:sp>
        <p:nvSpPr>
          <p:cNvPr id="6" name="Номер слайда 5"/>
          <p:cNvSpPr>
            <a:spLocks noGrp="1"/>
          </p:cNvSpPr>
          <p:nvPr>
            <p:ph type="sldNum" sz="quarter" idx="12"/>
          </p:nvPr>
        </p:nvSpPr>
        <p:spPr/>
        <p:txBody>
          <a:bodyPr/>
          <a:lstStyle/>
          <a:p>
            <a:pPr>
              <a:defRPr/>
            </a:pPr>
            <a:fld id="{936C2EDC-A658-48C6-968A-E2B0DAFA2A7B}" type="slidenum">
              <a:rPr lang="ru-RU" smtClean="0"/>
              <a:pPr>
                <a:defRPr/>
              </a:pPr>
              <a:t>‹#›</a:t>
            </a:fld>
            <a:endParaRPr lang="ru-RU" dirty="0"/>
          </a:p>
        </p:txBody>
      </p:sp>
    </p:spTree>
  </p:cSld>
  <p:clrMapOvr>
    <a:masterClrMapping/>
  </p:clrMapOvr>
  <p:transition>
    <p:cover dir="ld"/>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8" name="Content Placeholder 2"/>
          <p:cNvSpPr>
            <a:spLocks noGrp="1"/>
          </p:cNvSpPr>
          <p:nvPr>
            <p:ph sz="quarter" idx="16"/>
          </p:nvPr>
        </p:nvSpPr>
        <p:spPr>
          <a:xfrm>
            <a:off x="179387" y="1303338"/>
            <a:ext cx="8785225" cy="1223412"/>
          </a:xfrm>
        </p:spPr>
        <p:txBody>
          <a:bodyPr/>
          <a:lstStyle>
            <a:lvl1pPr>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10" name="Title 8"/>
          <p:cNvSpPr>
            <a:spLocks noGrp="1"/>
          </p:cNvSpPr>
          <p:nvPr>
            <p:ph type="title"/>
          </p:nvPr>
        </p:nvSpPr>
        <p:spPr>
          <a:xfrm>
            <a:off x="176399" y="184624"/>
            <a:ext cx="8784000" cy="676800"/>
          </a:xfrm>
          <a:prstGeom prst="rect">
            <a:avLst/>
          </a:prstGeom>
        </p:spPr>
        <p:txBody>
          <a:bodyPr anchor="ctr"/>
          <a:lstStyle>
            <a:lvl1pPr>
              <a:defRPr>
                <a:solidFill>
                  <a:schemeClr val="accent1"/>
                </a:solidFill>
              </a:defRPr>
            </a:lvl1pPr>
          </a:lstStyle>
          <a:p>
            <a:r>
              <a:rPr lang="en-US" noProof="0" smtClean="0"/>
              <a:t>Click to edit Master title style</a:t>
            </a:r>
            <a:endParaRPr lang="en-GB" noProof="0" dirty="0"/>
          </a:p>
        </p:txBody>
      </p:sp>
      <p:sp>
        <p:nvSpPr>
          <p:cNvPr id="11" name="Content Placeholder 8"/>
          <p:cNvSpPr>
            <a:spLocks noGrp="1"/>
          </p:cNvSpPr>
          <p:nvPr>
            <p:ph sz="quarter" idx="17"/>
          </p:nvPr>
        </p:nvSpPr>
        <p:spPr>
          <a:xfrm>
            <a:off x="6229349" y="6465163"/>
            <a:ext cx="2735263" cy="153888"/>
          </a:xfrm>
        </p:spPr>
        <p:txBody>
          <a:bodyPr anchor="b"/>
          <a:lstStyle>
            <a:lvl1pPr marL="0" indent="0" algn="r">
              <a:buNone/>
              <a:defRPr sz="1000">
                <a:solidFill>
                  <a:schemeClr val="accent6"/>
                </a:solidFill>
              </a:defRPr>
            </a:lvl1pPr>
            <a:lvl2pPr marL="180975" indent="0" algn="r">
              <a:buNone/>
              <a:defRPr sz="1000">
                <a:solidFill>
                  <a:schemeClr val="accent6"/>
                </a:solidFill>
              </a:defRPr>
            </a:lvl2pPr>
            <a:lvl3pPr marL="361950" indent="0" algn="r">
              <a:buNone/>
              <a:defRPr sz="1000">
                <a:solidFill>
                  <a:schemeClr val="accent6"/>
                </a:solidFill>
              </a:defRPr>
            </a:lvl3pPr>
            <a:lvl4pPr marL="542925" indent="0" algn="r">
              <a:buNone/>
              <a:defRPr sz="1000">
                <a:solidFill>
                  <a:schemeClr val="accent6"/>
                </a:solidFill>
              </a:defRPr>
            </a:lvl4pPr>
            <a:lvl5pPr marL="1828800" indent="0" algn="r">
              <a:buNone/>
              <a:defRPr sz="1000">
                <a:solidFill>
                  <a:schemeClr val="accent6"/>
                </a:solidFill>
              </a:defRPr>
            </a:lvl5pPr>
          </a:lstStyle>
          <a:p>
            <a:pPr lvl="0"/>
            <a:r>
              <a:rPr lang="en-US" smtClean="0"/>
              <a:t>Click to edit Master text styles</a:t>
            </a:r>
          </a:p>
        </p:txBody>
      </p:sp>
      <p:sp>
        <p:nvSpPr>
          <p:cNvPr id="12" name="Content Placeholder 5"/>
          <p:cNvSpPr>
            <a:spLocks noGrp="1"/>
          </p:cNvSpPr>
          <p:nvPr>
            <p:ph sz="quarter" idx="20"/>
          </p:nvPr>
        </p:nvSpPr>
        <p:spPr>
          <a:xfrm>
            <a:off x="180000" y="6480000"/>
            <a:ext cx="3448050" cy="153888"/>
          </a:xfrm>
        </p:spPr>
        <p:txBody>
          <a:bodyPr anchor="b"/>
          <a:lstStyle>
            <a:lvl1pPr marL="0" indent="0">
              <a:buNone/>
              <a:defRPr sz="1000">
                <a:solidFill>
                  <a:schemeClr val="tx1"/>
                </a:solidFill>
              </a:defRPr>
            </a:lvl1pPr>
            <a:lvl2pPr marL="180975" indent="0">
              <a:buNone/>
              <a:defRPr sz="1000">
                <a:solidFill>
                  <a:schemeClr val="tx1"/>
                </a:solidFill>
              </a:defRPr>
            </a:lvl2pPr>
            <a:lvl3pPr marL="361950" indent="0">
              <a:buNone/>
              <a:defRPr sz="1000">
                <a:solidFill>
                  <a:schemeClr val="tx1"/>
                </a:solidFill>
              </a:defRPr>
            </a:lvl3pPr>
            <a:lvl4pPr marL="542925" indent="0">
              <a:buNone/>
              <a:defRPr sz="1000">
                <a:solidFill>
                  <a:schemeClr val="tx1"/>
                </a:solidFill>
              </a:defRPr>
            </a:lvl4pPr>
            <a:lvl5pPr marL="1828800" indent="0">
              <a:buNone/>
              <a:defRPr sz="1000">
                <a:solidFill>
                  <a:schemeClr val="tx1"/>
                </a:solidFill>
              </a:defRPr>
            </a:lvl5pPr>
          </a:lstStyle>
          <a:p>
            <a:pPr lvl="0"/>
            <a:r>
              <a:rPr lang="en-US" smtClean="0"/>
              <a:t>Click to edit Master text styles</a:t>
            </a:r>
          </a:p>
        </p:txBody>
      </p:sp>
      <p:sp>
        <p:nvSpPr>
          <p:cNvPr id="9" name="Slide Number Placeholder 4"/>
          <p:cNvSpPr>
            <a:spLocks noGrp="1"/>
          </p:cNvSpPr>
          <p:nvPr>
            <p:ph type="sldNum" sz="quarter" idx="21"/>
          </p:nvPr>
        </p:nvSpPr>
        <p:spPr/>
        <p:txBody>
          <a:bodyPr/>
          <a:lstStyle>
            <a:lvl1pPr>
              <a:defRPr/>
            </a:lvl1pPr>
          </a:lstStyle>
          <a:p>
            <a:fld id="{C6DAFC13-A888-4788-9A30-1CA4329D7D3F}" type="slidenum">
              <a:rPr lang="en-GB">
                <a:solidFill>
                  <a:prstClr val="black"/>
                </a:solidFill>
              </a:rPr>
              <a:pPr/>
              <a:t>‹#›</a:t>
            </a:fld>
            <a:endParaRPr lang="en-GB">
              <a:solidFill>
                <a:prstClr val="black"/>
              </a:solidFill>
            </a:endParaRPr>
          </a:p>
        </p:txBody>
      </p:sp>
    </p:spTree>
    <p:extLst>
      <p:ext uri="{BB962C8B-B14F-4D97-AF65-F5344CB8AC3E}">
        <p14:creationId xmlns="" xmlns:p14="http://schemas.microsoft.com/office/powerpoint/2010/main" val="5674522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cSld name="Объект">
    <p:spTree>
      <p:nvGrpSpPr>
        <p:cNvPr id="1" name=""/>
        <p:cNvGrpSpPr/>
        <p:nvPr/>
      </p:nvGrpSpPr>
      <p:grpSpPr>
        <a:xfrm>
          <a:off x="0" y="0"/>
          <a:ext cx="0" cy="0"/>
          <a:chOff x="0" y="0"/>
          <a:chExt cx="0" cy="0"/>
        </a:xfrm>
      </p:grpSpPr>
      <p:sp>
        <p:nvSpPr>
          <p:cNvPr id="2" name="Содержимое 1"/>
          <p:cNvSpPr>
            <a:spLocks noGrp="1"/>
          </p:cNvSpPr>
          <p:nvPr>
            <p:ph/>
          </p:nvPr>
        </p:nvSpPr>
        <p:spPr>
          <a:xfrm>
            <a:off x="457200" y="274638"/>
            <a:ext cx="8229600" cy="585152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3" name="Rectangle 4"/>
          <p:cNvSpPr>
            <a:spLocks noGrp="1" noChangeArrowheads="1"/>
          </p:cNvSpPr>
          <p:nvPr>
            <p:ph type="dt" sz="half" idx="10"/>
          </p:nvPr>
        </p:nvSpPr>
        <p:spPr>
          <a:ln/>
        </p:spPr>
        <p:txBody>
          <a:bodyPr/>
          <a:lstStyle>
            <a:lvl1pPr>
              <a:defRPr/>
            </a:lvl1pPr>
          </a:lstStyle>
          <a:p>
            <a:pPr>
              <a:defRPr/>
            </a:pPr>
            <a:fld id="{260766FF-BC23-42D8-B0F8-FE485B3954F1}" type="datetime1">
              <a:rPr lang="ru-RU"/>
              <a:pPr>
                <a:defRPr/>
              </a:pPr>
              <a:t>05.10.2015</a:t>
            </a:fld>
            <a:endParaRPr lang="ru-RU" dirty="0"/>
          </a:p>
        </p:txBody>
      </p:sp>
      <p:sp>
        <p:nvSpPr>
          <p:cNvPr id="4" name="Rectangle 5"/>
          <p:cNvSpPr>
            <a:spLocks noGrp="1" noChangeArrowheads="1"/>
          </p:cNvSpPr>
          <p:nvPr>
            <p:ph type="ftr" sz="quarter" idx="11"/>
          </p:nvPr>
        </p:nvSpPr>
        <p:spPr>
          <a:ln/>
        </p:spPr>
        <p:txBody>
          <a:bodyPr/>
          <a:lstStyle>
            <a:lvl1pPr>
              <a:defRPr/>
            </a:lvl1pPr>
          </a:lstStyle>
          <a:p>
            <a:pPr>
              <a:defRPr/>
            </a:pPr>
            <a:endParaRPr lang="ru-RU"/>
          </a:p>
        </p:txBody>
      </p:sp>
      <p:sp>
        <p:nvSpPr>
          <p:cNvPr id="5" name="Rectangle 6"/>
          <p:cNvSpPr>
            <a:spLocks noGrp="1" noChangeArrowheads="1"/>
          </p:cNvSpPr>
          <p:nvPr>
            <p:ph type="sldNum" sz="quarter" idx="12"/>
          </p:nvPr>
        </p:nvSpPr>
        <p:spPr>
          <a:ln/>
        </p:spPr>
        <p:txBody>
          <a:bodyPr/>
          <a:lstStyle>
            <a:lvl1pPr>
              <a:defRPr/>
            </a:lvl1pPr>
          </a:lstStyle>
          <a:p>
            <a:pPr>
              <a:defRPr/>
            </a:pPr>
            <a:fld id="{BB76342C-01B7-45FB-9793-98B58328BD18}" type="slidenum">
              <a:rPr lang="ru-RU"/>
              <a:pPr>
                <a:defRPr/>
              </a:pPr>
              <a:t>‹#›</a:t>
            </a:fld>
            <a:endParaRPr lang="ru-RU" dirty="0"/>
          </a:p>
        </p:txBody>
      </p:sp>
    </p:spTree>
  </p:cSld>
  <p:clrMapOvr>
    <a:masterClrMapping/>
  </p:clrMapOvr>
  <p:transition>
    <p:cover dir="l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8EA8B345-8E0D-42C2-9A2F-F7550302A187}" type="datetime1">
              <a:rPr lang="ru-RU" smtClean="0"/>
              <a:pPr>
                <a:defRPr/>
              </a:pPr>
              <a:t>05.10.2015</a:t>
            </a:fld>
            <a:endParaRPr lang="ru-RU" dirty="0"/>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E58A9CAA-4B98-4D67-8485-05E3B555FAFC}" type="slidenum">
              <a:rPr lang="ru-RU" smtClean="0"/>
              <a:pPr>
                <a:defRPr/>
              </a:pPr>
              <a:t>‹#›</a:t>
            </a:fld>
            <a:endParaRPr lang="ru-RU" dirty="0"/>
          </a:p>
        </p:txBody>
      </p:sp>
    </p:spTree>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 id="2147483731" r:id="rId12"/>
    <p:sldLayoutId id="2147483732" r:id="rId13"/>
  </p:sldLayoutIdLst>
  <p:transition>
    <p:cover dir="ld"/>
  </p:transition>
  <p:timing>
    <p:tnLst>
      <p:par>
        <p:cTn id="1" dur="indefinite" restart="never" nodeType="tmRoot"/>
      </p:par>
    </p:tnLst>
  </p:timing>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tags" Target="../tags/tag1.xml"/><Relationship Id="rId5" Type="http://schemas.openxmlformats.org/officeDocument/2006/relationships/image" Target="../media/image2.jpe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gif"/><Relationship Id="rId1" Type="http://schemas.openxmlformats.org/officeDocument/2006/relationships/slideLayout" Target="../slideLayouts/slideLayout6.xml"/><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2.jpeg"/></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13.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8.jpeg"/></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oleObject" Target="../embeddings/_____Microsoft_Office_Excel_97-20031.xls"/><Relationship Id="rId5" Type="http://schemas.openxmlformats.org/officeDocument/2006/relationships/chart" Target="../charts/chart1.xml"/><Relationship Id="rId4" Type="http://schemas.openxmlformats.org/officeDocument/2006/relationships/image" Target="../media/image2.jpeg"/></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chart" Target="../charts/chart2.xml"/></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chart" Target="../charts/chart3.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chart" Target="../charts/chart4.xml"/></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1.gif"/></Relationships>
</file>

<file path=ppt/slides/_rels/slide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chart" Target="../charts/chart5.xml"/></Relationships>
</file>

<file path=ppt/slides/_rels/slide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9.xml"/><Relationship Id="rId1" Type="http://schemas.openxmlformats.org/officeDocument/2006/relationships/slideLayout" Target="../slideLayouts/slideLayout12.xml"/><Relationship Id="rId4" Type="http://schemas.openxmlformats.org/officeDocument/2006/relationships/image" Target="../media/image2.jpeg"/></Relationships>
</file>

<file path=ppt/slides/_rels/slide2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1.xml"/><Relationship Id="rId1" Type="http://schemas.openxmlformats.org/officeDocument/2006/relationships/slideLayout" Target="../slideLayouts/slideLayout12.xml"/><Relationship Id="rId4" Type="http://schemas.openxmlformats.org/officeDocument/2006/relationships/image" Target="../media/image2.jpeg"/></Relationships>
</file>

<file path=ppt/slides/_rels/slide3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openxmlformats.org/officeDocument/2006/relationships/image" Target="../media/image2.jpeg"/><Relationship Id="rId4" Type="http://schemas.openxmlformats.org/officeDocument/2006/relationships/image" Target="../media/image16.png"/></Relationships>
</file>

<file path=ppt/slides/_rels/slide3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Рисунок 18" descr="карта1.jpg"/>
          <p:cNvPicPr>
            <a:picLocks noChangeAspect="1"/>
          </p:cNvPicPr>
          <p:nvPr/>
        </p:nvPicPr>
        <p:blipFill>
          <a:blip r:embed="rId4" cstate="print"/>
          <a:stretch>
            <a:fillRect/>
          </a:stretch>
        </p:blipFill>
        <p:spPr>
          <a:xfrm>
            <a:off x="3186262" y="2420888"/>
            <a:ext cx="4050034" cy="3255079"/>
          </a:xfrm>
          <a:prstGeom prst="rect">
            <a:avLst/>
          </a:prstGeom>
        </p:spPr>
      </p:pic>
      <p:sp>
        <p:nvSpPr>
          <p:cNvPr id="15362" name="Rectangle 44"/>
          <p:cNvSpPr>
            <a:spLocks noChangeArrowheads="1"/>
          </p:cNvSpPr>
          <p:nvPr/>
        </p:nvSpPr>
        <p:spPr bwMode="auto">
          <a:xfrm>
            <a:off x="0" y="0"/>
            <a:ext cx="9144000" cy="881063"/>
          </a:xfrm>
          <a:prstGeom prst="rect">
            <a:avLst/>
          </a:prstGeom>
          <a:solidFill>
            <a:srgbClr val="97C4FF">
              <a:alpha val="45882"/>
            </a:srgbClr>
          </a:solidFill>
          <a:ln w="19050">
            <a:noFill/>
            <a:miter lim="800000"/>
            <a:headEnd/>
            <a:tailEnd/>
          </a:ln>
        </p:spPr>
        <p:txBody>
          <a:bodyPr wrap="none" lIns="36731" tIns="36731" rIns="36731" bIns="36731" anchor="ctr"/>
          <a:lstStyle/>
          <a:p>
            <a:pPr defTabSz="933450"/>
            <a:endParaRPr lang="ru-RU" sz="1200" b="1">
              <a:cs typeface="Arial" pitchFamily="34" charset="0"/>
            </a:endParaRPr>
          </a:p>
        </p:txBody>
      </p:sp>
      <p:sp>
        <p:nvSpPr>
          <p:cNvPr id="15363" name="Text Box 8"/>
          <p:cNvSpPr txBox="1">
            <a:spLocks noChangeArrowheads="1"/>
          </p:cNvSpPr>
          <p:nvPr/>
        </p:nvSpPr>
        <p:spPr bwMode="auto">
          <a:xfrm>
            <a:off x="900113" y="260350"/>
            <a:ext cx="2519362" cy="365125"/>
          </a:xfrm>
          <a:prstGeom prst="rect">
            <a:avLst/>
          </a:prstGeom>
          <a:noFill/>
          <a:ln w="9525">
            <a:noFill/>
            <a:miter lim="800000"/>
            <a:headEnd/>
            <a:tailEnd/>
          </a:ln>
        </p:spPr>
        <p:txBody>
          <a:bodyPr lIns="93296" tIns="46648" rIns="93296" bIns="46648">
            <a:spAutoFit/>
          </a:bodyPr>
          <a:lstStyle/>
          <a:p>
            <a:pPr defTabSz="933450">
              <a:spcBef>
                <a:spcPct val="50000"/>
              </a:spcBef>
            </a:pPr>
            <a:r>
              <a:rPr lang="ru-RU" sz="900" b="1">
                <a:solidFill>
                  <a:srgbClr val="0033CC"/>
                </a:solidFill>
                <a:latin typeface="AvantGarde Md BT" pitchFamily="34" charset="0"/>
                <a:cs typeface="Arial" pitchFamily="34" charset="0"/>
              </a:rPr>
              <a:t>ГБУЗ ЯО «Ярославская областная клиническая наркологическая больница</a:t>
            </a:r>
          </a:p>
        </p:txBody>
      </p:sp>
      <p:sp>
        <p:nvSpPr>
          <p:cNvPr id="15364" name="Line 9"/>
          <p:cNvSpPr>
            <a:spLocks noChangeShapeType="1"/>
          </p:cNvSpPr>
          <p:nvPr/>
        </p:nvSpPr>
        <p:spPr bwMode="auto">
          <a:xfrm>
            <a:off x="487363" y="652463"/>
            <a:ext cx="1690687" cy="0"/>
          </a:xfrm>
          <a:prstGeom prst="line">
            <a:avLst/>
          </a:prstGeom>
          <a:noFill/>
          <a:ln w="28575">
            <a:solidFill>
              <a:schemeClr val="bg1"/>
            </a:solidFill>
            <a:round/>
            <a:headEnd/>
            <a:tailEnd/>
          </a:ln>
        </p:spPr>
        <p:txBody>
          <a:bodyPr/>
          <a:lstStyle/>
          <a:p>
            <a:endParaRPr lang="ru-RU"/>
          </a:p>
        </p:txBody>
      </p:sp>
      <p:sp>
        <p:nvSpPr>
          <p:cNvPr id="15365" name="Line 10"/>
          <p:cNvSpPr>
            <a:spLocks noChangeShapeType="1"/>
          </p:cNvSpPr>
          <p:nvPr/>
        </p:nvSpPr>
        <p:spPr bwMode="auto">
          <a:xfrm>
            <a:off x="487363" y="692150"/>
            <a:ext cx="1690687" cy="0"/>
          </a:xfrm>
          <a:prstGeom prst="line">
            <a:avLst/>
          </a:prstGeom>
          <a:noFill/>
          <a:ln w="28575">
            <a:solidFill>
              <a:srgbClr val="0066FF"/>
            </a:solidFill>
            <a:round/>
            <a:headEnd/>
            <a:tailEnd/>
          </a:ln>
        </p:spPr>
        <p:txBody>
          <a:bodyPr/>
          <a:lstStyle/>
          <a:p>
            <a:endParaRPr lang="ru-RU"/>
          </a:p>
        </p:txBody>
      </p:sp>
      <p:pic>
        <p:nvPicPr>
          <p:cNvPr id="15366" name="Рисунок 3" descr="ЯОКНБ-лого-ЦВЕТ.jpg"/>
          <p:cNvPicPr>
            <a:picLocks noChangeAspect="1"/>
          </p:cNvPicPr>
          <p:nvPr/>
        </p:nvPicPr>
        <p:blipFill>
          <a:blip r:embed="rId5" cstate="print">
            <a:clrChange>
              <a:clrFrom>
                <a:srgbClr val="FCFBFB"/>
              </a:clrFrom>
              <a:clrTo>
                <a:srgbClr val="FCFBFB">
                  <a:alpha val="0"/>
                </a:srgbClr>
              </a:clrTo>
            </a:clrChange>
          </a:blip>
          <a:srcRect/>
          <a:stretch>
            <a:fillRect/>
          </a:stretch>
        </p:blipFill>
        <p:spPr bwMode="auto">
          <a:xfrm>
            <a:off x="250825" y="47625"/>
            <a:ext cx="649288" cy="522288"/>
          </a:xfrm>
          <a:prstGeom prst="rect">
            <a:avLst/>
          </a:prstGeom>
          <a:noFill/>
          <a:ln w="9525">
            <a:noFill/>
            <a:miter lim="800000"/>
            <a:headEnd/>
            <a:tailEnd/>
          </a:ln>
        </p:spPr>
      </p:pic>
      <p:sp>
        <p:nvSpPr>
          <p:cNvPr id="3" name="Прямоугольник 2"/>
          <p:cNvSpPr/>
          <p:nvPr/>
        </p:nvSpPr>
        <p:spPr>
          <a:xfrm>
            <a:off x="1075215" y="873111"/>
            <a:ext cx="180474" cy="5429264"/>
          </a:xfrm>
          <a:prstGeom prst="rect">
            <a:avLst/>
          </a:prstGeom>
          <a:solidFill>
            <a:schemeClr val="bg1">
              <a:lumMod val="85000"/>
            </a:schemeClr>
          </a:solidFill>
          <a:ln>
            <a:noFill/>
          </a:ln>
          <a:effectLst>
            <a:innerShdw blurRad="63500" dist="254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11" name="Прямоугольник 10"/>
          <p:cNvSpPr/>
          <p:nvPr/>
        </p:nvSpPr>
        <p:spPr>
          <a:xfrm>
            <a:off x="754381" y="873111"/>
            <a:ext cx="180474" cy="5429264"/>
          </a:xfrm>
          <a:prstGeom prst="rect">
            <a:avLst/>
          </a:prstGeom>
          <a:solidFill>
            <a:schemeClr val="bg1">
              <a:lumMod val="85000"/>
            </a:schemeClr>
          </a:solidFill>
          <a:ln>
            <a:noFill/>
          </a:ln>
          <a:effectLst>
            <a:innerShdw blurRad="63500" dist="254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12" name="Прямоугольник 11"/>
          <p:cNvSpPr/>
          <p:nvPr/>
        </p:nvSpPr>
        <p:spPr>
          <a:xfrm>
            <a:off x="433547" y="873111"/>
            <a:ext cx="180474" cy="5429264"/>
          </a:xfrm>
          <a:prstGeom prst="rect">
            <a:avLst/>
          </a:prstGeom>
          <a:solidFill>
            <a:schemeClr val="bg1">
              <a:lumMod val="85000"/>
            </a:schemeClr>
          </a:solidFill>
          <a:ln>
            <a:noFill/>
          </a:ln>
          <a:effectLst>
            <a:innerShdw blurRad="63500" dist="254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13" name="Прямоугольник 12"/>
          <p:cNvSpPr/>
          <p:nvPr/>
        </p:nvSpPr>
        <p:spPr>
          <a:xfrm>
            <a:off x="112713" y="873111"/>
            <a:ext cx="180474" cy="5429264"/>
          </a:xfrm>
          <a:prstGeom prst="rect">
            <a:avLst/>
          </a:prstGeom>
          <a:solidFill>
            <a:schemeClr val="bg1">
              <a:lumMod val="85000"/>
            </a:schemeClr>
          </a:solidFill>
          <a:ln>
            <a:noFill/>
          </a:ln>
          <a:effectLst>
            <a:innerShdw blurRad="63500" dist="254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cxnSp>
        <p:nvCxnSpPr>
          <p:cNvPr id="17" name="Прямая соединительная линия 16"/>
          <p:cNvCxnSpPr/>
          <p:nvPr/>
        </p:nvCxnSpPr>
        <p:spPr>
          <a:xfrm>
            <a:off x="1470025" y="6523038"/>
            <a:ext cx="6572250" cy="1587"/>
          </a:xfrm>
          <a:prstGeom prst="line">
            <a:avLst/>
          </a:prstGeom>
          <a:ln w="38100" cap="rnd">
            <a:solidFill>
              <a:srgbClr val="005EA4"/>
            </a:solidFill>
          </a:ln>
        </p:spPr>
        <p:style>
          <a:lnRef idx="1">
            <a:schemeClr val="accent1"/>
          </a:lnRef>
          <a:fillRef idx="0">
            <a:schemeClr val="accent1"/>
          </a:fillRef>
          <a:effectRef idx="0">
            <a:schemeClr val="accent1"/>
          </a:effectRef>
          <a:fontRef idx="minor">
            <a:schemeClr val="tx1"/>
          </a:fontRef>
        </p:style>
      </p:cxnSp>
      <p:sp>
        <p:nvSpPr>
          <p:cNvPr id="15380" name="Rectangle 44"/>
          <p:cNvSpPr>
            <a:spLocks noChangeArrowheads="1"/>
          </p:cNvSpPr>
          <p:nvPr/>
        </p:nvSpPr>
        <p:spPr bwMode="auto">
          <a:xfrm>
            <a:off x="0" y="6308725"/>
            <a:ext cx="9144000" cy="576263"/>
          </a:xfrm>
          <a:prstGeom prst="rect">
            <a:avLst/>
          </a:prstGeom>
          <a:solidFill>
            <a:srgbClr val="C0C0C0">
              <a:alpha val="45882"/>
            </a:srgbClr>
          </a:solidFill>
          <a:ln w="19050">
            <a:noFill/>
            <a:miter lim="800000"/>
            <a:headEnd/>
            <a:tailEnd/>
          </a:ln>
        </p:spPr>
        <p:txBody>
          <a:bodyPr wrap="none" lIns="36731" tIns="36731" rIns="36731" bIns="36731" anchor="ctr"/>
          <a:lstStyle/>
          <a:p>
            <a:pPr defTabSz="933450"/>
            <a:endParaRPr lang="ru-RU" sz="1200" b="1">
              <a:cs typeface="Arial" pitchFamily="34" charset="0"/>
            </a:endParaRPr>
          </a:p>
        </p:txBody>
      </p:sp>
      <p:sp>
        <p:nvSpPr>
          <p:cNvPr id="15" name="Прямоугольный треугольник 14"/>
          <p:cNvSpPr/>
          <p:nvPr/>
        </p:nvSpPr>
        <p:spPr>
          <a:xfrm flipH="1">
            <a:off x="8113357" y="6096854"/>
            <a:ext cx="1024572" cy="782782"/>
          </a:xfrm>
          <a:prstGeom prst="rtTriangle">
            <a:avLst/>
          </a:prstGeom>
          <a:solidFill>
            <a:schemeClr val="bg1">
              <a:lumMod val="7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15384" name="Rectangle 2"/>
          <p:cNvSpPr txBox="1">
            <a:spLocks noChangeArrowheads="1"/>
          </p:cNvSpPr>
          <p:nvPr/>
        </p:nvSpPr>
        <p:spPr bwMode="auto">
          <a:xfrm>
            <a:off x="1259632" y="836712"/>
            <a:ext cx="7812360" cy="2016125"/>
          </a:xfrm>
          <a:prstGeom prst="rect">
            <a:avLst/>
          </a:prstGeom>
          <a:noFill/>
          <a:ln w="9525">
            <a:noFill/>
            <a:miter lim="800000"/>
            <a:headEnd/>
            <a:tailEnd/>
          </a:ln>
        </p:spPr>
        <p:txBody>
          <a:bodyPr anchor="ctr"/>
          <a:lstStyle/>
          <a:p>
            <a:pPr algn="ctr"/>
            <a:r>
              <a:rPr lang="ru-RU" sz="2600" b="1" i="1" dirty="0" smtClean="0">
                <a:solidFill>
                  <a:srgbClr val="14425D"/>
                </a:solidFill>
                <a:cs typeface="Arial" pitchFamily="34" charset="0"/>
              </a:rPr>
              <a:t>ОСОБЕННОСТИ УПОТРЕБЛЕНИЯ АЛКОГОЛЯ И СОВРЕМЕННЫЕ ПОДХОДЫ </a:t>
            </a:r>
          </a:p>
          <a:p>
            <a:pPr algn="ctr"/>
            <a:r>
              <a:rPr lang="ru-RU" sz="2600" b="1" i="1" dirty="0" smtClean="0">
                <a:solidFill>
                  <a:srgbClr val="14425D"/>
                </a:solidFill>
                <a:cs typeface="Arial" pitchFamily="34" charset="0"/>
              </a:rPr>
              <a:t>В ЛЕКАРСТВЕННОЙ ТЕРАПИИ АЛКОГОЛИЗМА</a:t>
            </a:r>
          </a:p>
        </p:txBody>
      </p:sp>
      <p:sp>
        <p:nvSpPr>
          <p:cNvPr id="15386" name="McK Document"/>
          <p:cNvSpPr txBox="1">
            <a:spLocks noChangeArrowheads="1"/>
          </p:cNvSpPr>
          <p:nvPr>
            <p:custDataLst>
              <p:tags r:id="rId1"/>
            </p:custDataLst>
          </p:nvPr>
        </p:nvSpPr>
        <p:spPr bwMode="auto">
          <a:xfrm>
            <a:off x="2274888" y="5631260"/>
            <a:ext cx="6205537" cy="615553"/>
          </a:xfrm>
          <a:prstGeom prst="rect">
            <a:avLst/>
          </a:prstGeom>
          <a:noFill/>
          <a:ln w="9525">
            <a:noFill/>
            <a:miter lim="800000"/>
            <a:headEnd/>
            <a:tailEnd/>
          </a:ln>
        </p:spPr>
        <p:txBody>
          <a:bodyPr lIns="0" tIns="0" rIns="0" bIns="0" anchor="b">
            <a:spAutoFit/>
          </a:bodyPr>
          <a:lstStyle/>
          <a:p>
            <a:pPr algn="r"/>
            <a:r>
              <a:rPr lang="ru-RU" sz="1200" b="1" dirty="0">
                <a:cs typeface="Arial" pitchFamily="34" charset="0"/>
              </a:rPr>
              <a:t>Главный </a:t>
            </a:r>
            <a:r>
              <a:rPr lang="ru-RU" sz="1200" b="1" dirty="0" smtClean="0">
                <a:cs typeface="Arial" pitchFamily="34" charset="0"/>
              </a:rPr>
              <a:t> нарколог ЦФО и Ярославской области</a:t>
            </a:r>
            <a:endParaRPr lang="ru-RU" sz="1200" b="1" dirty="0">
              <a:cs typeface="Arial" pitchFamily="34" charset="0"/>
            </a:endParaRPr>
          </a:p>
          <a:p>
            <a:pPr algn="r"/>
            <a:r>
              <a:rPr lang="ru-RU" sz="1400" b="1" dirty="0">
                <a:cs typeface="Arial" pitchFamily="34" charset="0"/>
              </a:rPr>
              <a:t>А.В. Волков</a:t>
            </a:r>
          </a:p>
          <a:p>
            <a:endParaRPr lang="ru-RU" sz="1400" b="1" dirty="0">
              <a:cs typeface="Arial" pitchFamily="34" charset="0"/>
            </a:endParaRPr>
          </a:p>
        </p:txBody>
      </p:sp>
    </p:spTree>
  </p:cSld>
  <p:clrMapOvr>
    <a:masterClrMapping/>
  </p:clrMapOvr>
  <p:transition>
    <p:cover dir="l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44"/>
          <p:cNvSpPr>
            <a:spLocks noChangeArrowheads="1"/>
          </p:cNvSpPr>
          <p:nvPr/>
        </p:nvSpPr>
        <p:spPr bwMode="auto">
          <a:xfrm>
            <a:off x="0" y="0"/>
            <a:ext cx="9144000" cy="881063"/>
          </a:xfrm>
          <a:prstGeom prst="rect">
            <a:avLst/>
          </a:prstGeom>
          <a:solidFill>
            <a:srgbClr val="C1DCFF">
              <a:alpha val="45490"/>
            </a:srgbClr>
          </a:solidFill>
          <a:ln w="19050">
            <a:noFill/>
            <a:miter lim="800000"/>
            <a:headEnd/>
            <a:tailEnd/>
          </a:ln>
        </p:spPr>
        <p:txBody>
          <a:bodyPr wrap="none" lIns="36731" tIns="36731" rIns="36731" bIns="36731" anchor="ctr"/>
          <a:lstStyle/>
          <a:p>
            <a:pPr defTabSz="933450"/>
            <a:endParaRPr lang="ru-RU" sz="1200" b="1">
              <a:cs typeface="Arial" pitchFamily="34" charset="0"/>
            </a:endParaRPr>
          </a:p>
        </p:txBody>
      </p:sp>
      <p:sp>
        <p:nvSpPr>
          <p:cNvPr id="2" name="Прямоугольник 1"/>
          <p:cNvSpPr/>
          <p:nvPr/>
        </p:nvSpPr>
        <p:spPr>
          <a:xfrm>
            <a:off x="3779912" y="44624"/>
            <a:ext cx="4832460" cy="707886"/>
          </a:xfrm>
          <a:prstGeom prst="rect">
            <a:avLst/>
          </a:prstGeom>
        </p:spPr>
        <p:txBody>
          <a:bodyPr wrap="square">
            <a:spAutoFit/>
          </a:bodyPr>
          <a:lstStyle/>
          <a:p>
            <a:pPr algn="ctr"/>
            <a:r>
              <a:rPr lang="ru-RU" sz="2000" b="1" dirty="0">
                <a:solidFill>
                  <a:schemeClr val="tx2">
                    <a:lumMod val="75000"/>
                  </a:schemeClr>
                </a:solidFill>
                <a:latin typeface="Arial"/>
                <a:ea typeface="Times New Roman"/>
              </a:rPr>
              <a:t>Алкоголь </a:t>
            </a:r>
            <a:endParaRPr lang="ru-RU" sz="2000" b="1" dirty="0" smtClean="0">
              <a:solidFill>
                <a:schemeClr val="tx2">
                  <a:lumMod val="75000"/>
                </a:schemeClr>
              </a:solidFill>
              <a:latin typeface="Arial"/>
              <a:ea typeface="Times New Roman"/>
            </a:endParaRPr>
          </a:p>
          <a:p>
            <a:pPr algn="ctr"/>
            <a:r>
              <a:rPr lang="ru-RU" sz="2000" b="1" dirty="0" smtClean="0">
                <a:solidFill>
                  <a:schemeClr val="tx2">
                    <a:lumMod val="75000"/>
                  </a:schemeClr>
                </a:solidFill>
                <a:latin typeface="Arial"/>
                <a:ea typeface="Times New Roman"/>
              </a:rPr>
              <a:t>как часть мировой </a:t>
            </a:r>
            <a:r>
              <a:rPr lang="ru-RU" sz="2000" b="1" dirty="0">
                <a:solidFill>
                  <a:schemeClr val="tx2">
                    <a:lumMod val="75000"/>
                  </a:schemeClr>
                </a:solidFill>
                <a:latin typeface="Arial"/>
                <a:ea typeface="Times New Roman"/>
              </a:rPr>
              <a:t>культуры</a:t>
            </a:r>
            <a:endParaRPr lang="ru-RU" sz="2000" dirty="0">
              <a:solidFill>
                <a:schemeClr val="tx2">
                  <a:lumMod val="75000"/>
                </a:schemeClr>
              </a:solidFill>
            </a:endParaRPr>
          </a:p>
        </p:txBody>
      </p:sp>
      <p:sp>
        <p:nvSpPr>
          <p:cNvPr id="3" name="TextBox 2"/>
          <p:cNvSpPr txBox="1"/>
          <p:nvPr/>
        </p:nvSpPr>
        <p:spPr>
          <a:xfrm>
            <a:off x="606056" y="1331471"/>
            <a:ext cx="8142408" cy="4185761"/>
          </a:xfrm>
          <a:prstGeom prst="rect">
            <a:avLst/>
          </a:prstGeom>
          <a:noFill/>
        </p:spPr>
        <p:txBody>
          <a:bodyPr wrap="square" lIns="0" tIns="0" rIns="0" bIns="0" rtlCol="0">
            <a:spAutoFit/>
          </a:bodyPr>
          <a:lstStyle/>
          <a:p>
            <a:pPr marL="285750" indent="-285750">
              <a:spcAft>
                <a:spcPts val="300"/>
              </a:spcAft>
              <a:buClr>
                <a:schemeClr val="accent1">
                  <a:lumMod val="75000"/>
                </a:schemeClr>
              </a:buClr>
              <a:buFont typeface="Wingdings" panose="05000000000000000000" pitchFamily="2" charset="2"/>
              <a:buChar char="l"/>
            </a:pPr>
            <a:r>
              <a:rPr lang="ru-RU" dirty="0" smtClean="0">
                <a:latin typeface="Arial" panose="020B0604020202020204" pitchFamily="34" charset="0"/>
                <a:cs typeface="Arial" panose="020B0604020202020204" pitchFamily="34" charset="0"/>
              </a:rPr>
              <a:t>Производство и употребление алкоголя имеет глубокую историю и широко распространено во многих культурах человеческой цивилизации на протяжении тысячелетий</a:t>
            </a:r>
          </a:p>
          <a:p>
            <a:pPr marL="285750" indent="-285750">
              <a:spcAft>
                <a:spcPts val="300"/>
              </a:spcAft>
              <a:buClr>
                <a:schemeClr val="accent1">
                  <a:lumMod val="75000"/>
                </a:schemeClr>
              </a:buClr>
              <a:buFont typeface="Wingdings" panose="05000000000000000000" pitchFamily="2" charset="2"/>
              <a:buChar char="l"/>
            </a:pPr>
            <a:r>
              <a:rPr lang="ru-RU" dirty="0" smtClean="0">
                <a:latin typeface="Arial" panose="020B0604020202020204" pitchFamily="34" charset="0"/>
                <a:cs typeface="Arial" panose="020B0604020202020204" pitchFamily="34" charset="0"/>
              </a:rPr>
              <a:t>Алкоголь используется как:</a:t>
            </a:r>
          </a:p>
          <a:p>
            <a:pPr marL="742950" lvl="1" indent="-285750">
              <a:spcAft>
                <a:spcPts val="300"/>
              </a:spcAft>
              <a:buClr>
                <a:schemeClr val="accent1">
                  <a:lumMod val="75000"/>
                </a:schemeClr>
              </a:buClr>
              <a:buFont typeface="Wingdings" panose="05000000000000000000" pitchFamily="2" charset="2"/>
              <a:buChar char="w"/>
            </a:pPr>
            <a:r>
              <a:rPr lang="ru-RU" dirty="0" smtClean="0">
                <a:latin typeface="Arial" panose="020B0604020202020204" pitchFamily="34" charset="0"/>
                <a:cs typeface="Arial" panose="020B0604020202020204" pitchFamily="34" charset="0"/>
              </a:rPr>
              <a:t>Элемент отдыха, поскольку он улучшает настроение и веселит</a:t>
            </a:r>
          </a:p>
          <a:p>
            <a:pPr marL="742950" lvl="1" indent="-285750">
              <a:spcAft>
                <a:spcPts val="300"/>
              </a:spcAft>
              <a:buClr>
                <a:schemeClr val="accent1">
                  <a:lumMod val="75000"/>
                </a:schemeClr>
              </a:buClr>
              <a:buFont typeface="Wingdings" panose="05000000000000000000" pitchFamily="2" charset="2"/>
              <a:buChar char="w"/>
            </a:pPr>
            <a:r>
              <a:rPr lang="ru-RU" dirty="0" smtClean="0">
                <a:latin typeface="Arial" panose="020B0604020202020204" pitchFamily="34" charset="0"/>
                <a:cs typeface="Arial" panose="020B0604020202020204" pitchFamily="34" charset="0"/>
              </a:rPr>
              <a:t>Средство облегчающее установление контактов и помогающее переживать чувство общности с другими людьми</a:t>
            </a:r>
          </a:p>
          <a:p>
            <a:pPr marL="742950" lvl="1" indent="-285750">
              <a:spcAft>
                <a:spcPts val="300"/>
              </a:spcAft>
              <a:buClr>
                <a:schemeClr val="accent1">
                  <a:lumMod val="75000"/>
                </a:schemeClr>
              </a:buClr>
              <a:buFont typeface="Wingdings" panose="05000000000000000000" pitchFamily="2" charset="2"/>
              <a:buChar char="w"/>
            </a:pPr>
            <a:r>
              <a:rPr lang="ru-RU" dirty="0" smtClean="0">
                <a:latin typeface="Arial" panose="020B0604020202020204" pitchFamily="34" charset="0"/>
                <a:cs typeface="Arial" panose="020B0604020202020204" pitchFamily="34" charset="0"/>
              </a:rPr>
              <a:t>Средство, уменьшающее чувство тревоги, напряжения, помогающее расслабиться и заснуть</a:t>
            </a:r>
          </a:p>
          <a:p>
            <a:pPr marL="742950" lvl="1" indent="-285750">
              <a:spcAft>
                <a:spcPts val="300"/>
              </a:spcAft>
              <a:buClr>
                <a:schemeClr val="accent1">
                  <a:lumMod val="75000"/>
                </a:schemeClr>
              </a:buClr>
              <a:buFont typeface="Wingdings" panose="05000000000000000000" pitchFamily="2" charset="2"/>
              <a:buChar char="w"/>
            </a:pPr>
            <a:r>
              <a:rPr lang="ru-RU" dirty="0" smtClean="0">
                <a:latin typeface="Arial" panose="020B0604020202020204" pitchFamily="34" charset="0"/>
                <a:cs typeface="Arial" panose="020B0604020202020204" pitchFamily="34" charset="0"/>
              </a:rPr>
              <a:t>Жидкость для утоления жажды</a:t>
            </a:r>
          </a:p>
          <a:p>
            <a:pPr marL="742950" lvl="1" indent="-285750">
              <a:spcAft>
                <a:spcPts val="300"/>
              </a:spcAft>
              <a:buClr>
                <a:schemeClr val="accent1">
                  <a:lumMod val="75000"/>
                </a:schemeClr>
              </a:buClr>
              <a:buFont typeface="Wingdings" panose="05000000000000000000" pitchFamily="2" charset="2"/>
              <a:buChar char="w"/>
            </a:pPr>
            <a:r>
              <a:rPr lang="ru-RU" dirty="0" smtClean="0">
                <a:latin typeface="Arial" panose="020B0604020202020204" pitchFamily="34" charset="0"/>
                <a:cs typeface="Arial" panose="020B0604020202020204" pitchFamily="34" charset="0"/>
              </a:rPr>
              <a:t>Аперитив для усиления аппетита, слюноотделения и улучшения пищеварения</a:t>
            </a:r>
          </a:p>
          <a:p>
            <a:pPr marL="742950" lvl="1" indent="-285750">
              <a:spcAft>
                <a:spcPts val="300"/>
              </a:spcAft>
              <a:buClr>
                <a:schemeClr val="accent1">
                  <a:lumMod val="75000"/>
                </a:schemeClr>
              </a:buClr>
              <a:buFont typeface="Wingdings" panose="05000000000000000000" pitchFamily="2" charset="2"/>
              <a:buChar char="w"/>
            </a:pPr>
            <a:r>
              <a:rPr lang="ru-RU" dirty="0" smtClean="0">
                <a:latin typeface="Arial" panose="020B0604020202020204" pitchFamily="34" charset="0"/>
                <a:cs typeface="Arial" panose="020B0604020202020204" pitchFamily="34" charset="0"/>
              </a:rPr>
              <a:t>Необходимый вкусовой атрибут при приеме пищи</a:t>
            </a:r>
          </a:p>
          <a:p>
            <a:pPr marL="742950" lvl="1" indent="-285750">
              <a:spcAft>
                <a:spcPts val="300"/>
              </a:spcAft>
              <a:buClr>
                <a:schemeClr val="accent1">
                  <a:lumMod val="75000"/>
                </a:schemeClr>
              </a:buClr>
              <a:buFont typeface="Wingdings" panose="05000000000000000000" pitchFamily="2" charset="2"/>
              <a:buChar char="w"/>
            </a:pPr>
            <a:r>
              <a:rPr lang="ru-RU" dirty="0" smtClean="0">
                <a:latin typeface="Arial" panose="020B0604020202020204" pitchFamily="34" charset="0"/>
                <a:cs typeface="Arial" panose="020B0604020202020204" pitchFamily="34" charset="0"/>
              </a:rPr>
              <a:t>Важная часть событий семейного или общественного плана  </a:t>
            </a:r>
            <a:endParaRPr lang="ru-RU" dirty="0">
              <a:latin typeface="Arial" panose="020B0604020202020204" pitchFamily="34" charset="0"/>
              <a:cs typeface="Arial" panose="020B0604020202020204" pitchFamily="34" charset="0"/>
            </a:endParaRPr>
          </a:p>
        </p:txBody>
      </p:sp>
      <p:sp>
        <p:nvSpPr>
          <p:cNvPr id="8" name="Rectangle 44"/>
          <p:cNvSpPr>
            <a:spLocks noChangeArrowheads="1"/>
          </p:cNvSpPr>
          <p:nvPr/>
        </p:nvSpPr>
        <p:spPr bwMode="auto">
          <a:xfrm>
            <a:off x="0" y="6308725"/>
            <a:ext cx="9144000" cy="576263"/>
          </a:xfrm>
          <a:prstGeom prst="rect">
            <a:avLst/>
          </a:prstGeom>
          <a:solidFill>
            <a:srgbClr val="C0C0C0">
              <a:alpha val="45882"/>
            </a:srgbClr>
          </a:solidFill>
          <a:ln w="19050">
            <a:noFill/>
            <a:miter lim="800000"/>
            <a:headEnd/>
            <a:tailEnd/>
          </a:ln>
        </p:spPr>
        <p:txBody>
          <a:bodyPr wrap="none" lIns="36731" tIns="36731" rIns="36731" bIns="36731" anchor="ctr"/>
          <a:lstStyle/>
          <a:p>
            <a:pPr defTabSz="933450"/>
            <a:endParaRPr lang="ru-RU" sz="1200" b="1">
              <a:cs typeface="Arial" pitchFamily="34" charset="0"/>
            </a:endParaRPr>
          </a:p>
        </p:txBody>
      </p:sp>
      <p:sp>
        <p:nvSpPr>
          <p:cNvPr id="10" name="Text Box 8"/>
          <p:cNvSpPr txBox="1">
            <a:spLocks noChangeArrowheads="1"/>
          </p:cNvSpPr>
          <p:nvPr/>
        </p:nvSpPr>
        <p:spPr bwMode="auto">
          <a:xfrm>
            <a:off x="900113" y="260350"/>
            <a:ext cx="2519362" cy="365125"/>
          </a:xfrm>
          <a:prstGeom prst="rect">
            <a:avLst/>
          </a:prstGeom>
          <a:noFill/>
          <a:ln w="9525">
            <a:noFill/>
            <a:miter lim="800000"/>
            <a:headEnd/>
            <a:tailEnd/>
          </a:ln>
        </p:spPr>
        <p:txBody>
          <a:bodyPr lIns="93296" tIns="46648" rIns="93296" bIns="46648">
            <a:spAutoFit/>
          </a:bodyPr>
          <a:lstStyle/>
          <a:p>
            <a:pPr defTabSz="933450">
              <a:spcBef>
                <a:spcPct val="50000"/>
              </a:spcBef>
            </a:pPr>
            <a:r>
              <a:rPr lang="ru-RU" sz="900" b="1">
                <a:solidFill>
                  <a:srgbClr val="0033CC"/>
                </a:solidFill>
                <a:latin typeface="AvantGarde Md BT" pitchFamily="34" charset="0"/>
                <a:cs typeface="Arial" pitchFamily="34" charset="0"/>
              </a:rPr>
              <a:t>ГБУЗ ЯО «Ярославская областная клиническая наркологическая больница</a:t>
            </a:r>
          </a:p>
        </p:txBody>
      </p:sp>
      <p:sp>
        <p:nvSpPr>
          <p:cNvPr id="11" name="Line 9"/>
          <p:cNvSpPr>
            <a:spLocks noChangeShapeType="1"/>
          </p:cNvSpPr>
          <p:nvPr/>
        </p:nvSpPr>
        <p:spPr bwMode="auto">
          <a:xfrm>
            <a:off x="487363" y="652463"/>
            <a:ext cx="1690687" cy="0"/>
          </a:xfrm>
          <a:prstGeom prst="line">
            <a:avLst/>
          </a:prstGeom>
          <a:noFill/>
          <a:ln w="28575">
            <a:solidFill>
              <a:schemeClr val="bg1"/>
            </a:solidFill>
            <a:round/>
            <a:headEnd/>
            <a:tailEnd/>
          </a:ln>
        </p:spPr>
        <p:txBody>
          <a:bodyPr/>
          <a:lstStyle/>
          <a:p>
            <a:endParaRPr lang="ru-RU"/>
          </a:p>
        </p:txBody>
      </p:sp>
      <p:sp>
        <p:nvSpPr>
          <p:cNvPr id="12" name="Line 10"/>
          <p:cNvSpPr>
            <a:spLocks noChangeShapeType="1"/>
          </p:cNvSpPr>
          <p:nvPr/>
        </p:nvSpPr>
        <p:spPr bwMode="auto">
          <a:xfrm>
            <a:off x="487363" y="692150"/>
            <a:ext cx="1690687" cy="0"/>
          </a:xfrm>
          <a:prstGeom prst="line">
            <a:avLst/>
          </a:prstGeom>
          <a:noFill/>
          <a:ln w="28575">
            <a:solidFill>
              <a:srgbClr val="0066FF"/>
            </a:solidFill>
            <a:round/>
            <a:headEnd/>
            <a:tailEnd/>
          </a:ln>
        </p:spPr>
        <p:txBody>
          <a:bodyPr/>
          <a:lstStyle/>
          <a:p>
            <a:endParaRPr lang="ru-RU"/>
          </a:p>
        </p:txBody>
      </p:sp>
      <p:pic>
        <p:nvPicPr>
          <p:cNvPr id="13" name="Рисунок 3" descr="ЯОКНБ-лого-ЦВЕТ.jpg"/>
          <p:cNvPicPr>
            <a:picLocks noChangeAspect="1"/>
          </p:cNvPicPr>
          <p:nvPr/>
        </p:nvPicPr>
        <p:blipFill>
          <a:blip r:embed="rId3" cstate="print">
            <a:clrChange>
              <a:clrFrom>
                <a:srgbClr val="FCFBFB"/>
              </a:clrFrom>
              <a:clrTo>
                <a:srgbClr val="FCFBFB">
                  <a:alpha val="0"/>
                </a:srgbClr>
              </a:clrTo>
            </a:clrChange>
          </a:blip>
          <a:srcRect/>
          <a:stretch>
            <a:fillRect/>
          </a:stretch>
        </p:blipFill>
        <p:spPr bwMode="auto">
          <a:xfrm>
            <a:off x="250825" y="47625"/>
            <a:ext cx="649288" cy="522288"/>
          </a:xfrm>
          <a:prstGeom prst="rect">
            <a:avLst/>
          </a:prstGeom>
          <a:noFill/>
          <a:ln w="9525">
            <a:noFill/>
            <a:miter lim="800000"/>
            <a:headEnd/>
            <a:tailEnd/>
          </a:ln>
        </p:spPr>
      </p:pic>
      <p:sp>
        <p:nvSpPr>
          <p:cNvPr id="14" name="Прямоугольник 13"/>
          <p:cNvSpPr/>
          <p:nvPr/>
        </p:nvSpPr>
        <p:spPr>
          <a:xfrm>
            <a:off x="112713" y="873111"/>
            <a:ext cx="180474" cy="5429264"/>
          </a:xfrm>
          <a:prstGeom prst="rect">
            <a:avLst/>
          </a:prstGeom>
          <a:solidFill>
            <a:schemeClr val="bg1">
              <a:lumMod val="85000"/>
            </a:schemeClr>
          </a:solidFill>
          <a:ln>
            <a:noFill/>
          </a:ln>
          <a:effectLst>
            <a:innerShdw blurRad="63500" dist="254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15" name="Прямоугольный треугольник 14"/>
          <p:cNvSpPr/>
          <p:nvPr/>
        </p:nvSpPr>
        <p:spPr>
          <a:xfrm flipH="1">
            <a:off x="8113357" y="6096854"/>
            <a:ext cx="1024572" cy="782782"/>
          </a:xfrm>
          <a:prstGeom prst="rtTriangle">
            <a:avLst/>
          </a:prstGeom>
          <a:solidFill>
            <a:schemeClr val="bg1">
              <a:lumMod val="7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cxnSp>
        <p:nvCxnSpPr>
          <p:cNvPr id="16" name="Прямая соединительная линия 15"/>
          <p:cNvCxnSpPr/>
          <p:nvPr/>
        </p:nvCxnSpPr>
        <p:spPr>
          <a:xfrm>
            <a:off x="1470025" y="6523038"/>
            <a:ext cx="6572250" cy="1587"/>
          </a:xfrm>
          <a:prstGeom prst="line">
            <a:avLst/>
          </a:prstGeom>
          <a:ln w="38100" cap="rnd">
            <a:solidFill>
              <a:srgbClr val="005EA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2263756229"/>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44"/>
          <p:cNvSpPr>
            <a:spLocks noChangeArrowheads="1"/>
          </p:cNvSpPr>
          <p:nvPr/>
        </p:nvSpPr>
        <p:spPr bwMode="auto">
          <a:xfrm>
            <a:off x="0" y="0"/>
            <a:ext cx="9144000" cy="881063"/>
          </a:xfrm>
          <a:prstGeom prst="rect">
            <a:avLst/>
          </a:prstGeom>
          <a:solidFill>
            <a:srgbClr val="C1DCFF">
              <a:alpha val="45490"/>
            </a:srgbClr>
          </a:solidFill>
          <a:ln w="19050">
            <a:noFill/>
            <a:miter lim="800000"/>
            <a:headEnd/>
            <a:tailEnd/>
          </a:ln>
        </p:spPr>
        <p:txBody>
          <a:bodyPr wrap="none" lIns="36731" tIns="36731" rIns="36731" bIns="36731" anchor="ctr"/>
          <a:lstStyle/>
          <a:p>
            <a:pPr defTabSz="933450"/>
            <a:endParaRPr lang="ru-RU" sz="1200" b="1">
              <a:cs typeface="Arial" pitchFamily="34" charset="0"/>
            </a:endParaRPr>
          </a:p>
        </p:txBody>
      </p:sp>
      <p:sp>
        <p:nvSpPr>
          <p:cNvPr id="30722" name="Rectangle 4"/>
          <p:cNvSpPr>
            <a:spLocks noGrp="1" noChangeArrowheads="1"/>
          </p:cNvSpPr>
          <p:nvPr>
            <p:ph type="title" idx="4294967295"/>
          </p:nvPr>
        </p:nvSpPr>
        <p:spPr>
          <a:xfrm>
            <a:off x="3779912" y="116632"/>
            <a:ext cx="5000660" cy="574675"/>
          </a:xfrm>
          <a:noFill/>
          <a:effectLst/>
        </p:spPr>
        <p:txBody>
          <a:bodyPr>
            <a:normAutofit/>
          </a:bodyPr>
          <a:lstStyle/>
          <a:p>
            <a:pPr eaLnBrk="1" hangingPunct="1"/>
            <a:r>
              <a:rPr lang="ru-RU" sz="2400" b="1" dirty="0" smtClean="0">
                <a:solidFill>
                  <a:srgbClr val="132DAD"/>
                </a:solidFill>
              </a:rPr>
              <a:t>АЛКОГОЛЬНОЕ  БРЕМЯ  РОССИИ</a:t>
            </a:r>
          </a:p>
        </p:txBody>
      </p:sp>
      <p:grpSp>
        <p:nvGrpSpPr>
          <p:cNvPr id="2" name="Group 42"/>
          <p:cNvGrpSpPr>
            <a:grpSpLocks/>
          </p:cNvGrpSpPr>
          <p:nvPr/>
        </p:nvGrpSpPr>
        <p:grpSpPr bwMode="auto">
          <a:xfrm>
            <a:off x="6819900" y="8689975"/>
            <a:ext cx="1593850" cy="949325"/>
            <a:chOff x="3079" y="1304"/>
            <a:chExt cx="1004" cy="598"/>
          </a:xfrm>
        </p:grpSpPr>
        <p:sp>
          <p:nvSpPr>
            <p:cNvPr id="151595" name="Oval 43"/>
            <p:cNvSpPr>
              <a:spLocks noChangeArrowheads="1"/>
            </p:cNvSpPr>
            <p:nvPr/>
          </p:nvSpPr>
          <p:spPr bwMode="gray">
            <a:xfrm>
              <a:off x="3494" y="1304"/>
              <a:ext cx="589" cy="598"/>
            </a:xfrm>
            <a:prstGeom prst="ellipse">
              <a:avLst/>
            </a:prstGeom>
            <a:solidFill>
              <a:schemeClr val="hlink">
                <a:alpha val="50000"/>
              </a:schemeClr>
            </a:solidFill>
            <a:ln w="9525" algn="ctr">
              <a:noFill/>
              <a:round/>
              <a:headEnd/>
              <a:tailEnd/>
            </a:ln>
            <a:effectLst/>
          </p:spPr>
          <p:txBody>
            <a:bodyPr wrap="none" anchor="ctr"/>
            <a:lstStyle/>
            <a:p>
              <a:pPr algn="ctr" eaLnBrk="0" hangingPunct="0">
                <a:defRPr/>
              </a:pPr>
              <a:r>
                <a:rPr lang="ru-RU" sz="2200" dirty="0">
                  <a:effectLst>
                    <a:outerShdw blurRad="38100" dist="38100" dir="2700000" algn="tl">
                      <a:srgbClr val="FFFFFF"/>
                    </a:outerShdw>
                  </a:effectLst>
                  <a:latin typeface="Times New Roman" pitchFamily="18" charset="0"/>
                </a:rPr>
                <a:t>3,8%</a:t>
              </a:r>
            </a:p>
          </p:txBody>
        </p:sp>
        <p:sp>
          <p:nvSpPr>
            <p:cNvPr id="30730" name="AutoShape 44"/>
            <p:cNvSpPr>
              <a:spLocks noChangeArrowheads="1"/>
            </p:cNvSpPr>
            <p:nvPr/>
          </p:nvSpPr>
          <p:spPr bwMode="ltGray">
            <a:xfrm rot="5400000">
              <a:off x="3025" y="1397"/>
              <a:ext cx="462" cy="353"/>
            </a:xfrm>
            <a:prstGeom prst="upArrow">
              <a:avLst>
                <a:gd name="adj1" fmla="val 44778"/>
                <a:gd name="adj2" fmla="val 59491"/>
              </a:avLst>
            </a:prstGeom>
            <a:gradFill rotWithShape="1">
              <a:gsLst>
                <a:gs pos="0">
                  <a:srgbClr val="587500"/>
                </a:gs>
                <a:gs pos="100000">
                  <a:srgbClr val="99CC00"/>
                </a:gs>
              </a:gsLst>
              <a:lin ang="18900000" scaled="1"/>
            </a:gradFill>
            <a:ln w="9525">
              <a:miter lim="800000"/>
              <a:headEnd/>
              <a:tailEnd/>
            </a:ln>
            <a:scene3d>
              <a:camera prst="legacyPerspectiveBottomRight"/>
              <a:lightRig rig="legacyFlat1" dir="t"/>
            </a:scene3d>
            <a:sp3d extrusionH="430200" prstMaterial="legacyMatte">
              <a:bevelT w="13500" h="13500" prst="angle"/>
              <a:bevelB w="13500" h="13500" prst="angle"/>
              <a:extrusionClr>
                <a:srgbClr val="99CC00"/>
              </a:extrusionClr>
            </a:sp3d>
          </p:spPr>
          <p:txBody>
            <a:bodyPr wrap="none" anchor="ctr">
              <a:flatTx/>
            </a:bodyPr>
            <a:lstStyle/>
            <a:p>
              <a:pPr eaLnBrk="0" hangingPunct="0"/>
              <a:endParaRPr lang="ru-RU">
                <a:latin typeface="Times New Roman" pitchFamily="18" charset="0"/>
              </a:endParaRPr>
            </a:p>
          </p:txBody>
        </p:sp>
      </p:grpSp>
      <p:sp>
        <p:nvSpPr>
          <p:cNvPr id="11" name="Rectangle 1"/>
          <p:cNvSpPr>
            <a:spLocks noChangeArrowheads="1"/>
          </p:cNvSpPr>
          <p:nvPr/>
        </p:nvSpPr>
        <p:spPr bwMode="auto">
          <a:xfrm>
            <a:off x="285750" y="928670"/>
            <a:ext cx="8572500" cy="5786199"/>
          </a:xfrm>
          <a:prstGeom prst="rect">
            <a:avLst/>
          </a:prstGeom>
          <a:noFill/>
          <a:ln w="9525">
            <a:noFill/>
            <a:miter lim="800000"/>
            <a:headEnd/>
            <a:tailEnd/>
          </a:ln>
          <a:effectLst>
            <a:prstShdw prst="shdw13" dist="53882" dir="13500000">
              <a:schemeClr val="accent1">
                <a:gamma/>
                <a:shade val="60000"/>
                <a:invGamma/>
                <a:alpha val="50000"/>
              </a:schemeClr>
            </a:prstShdw>
          </a:effectLst>
        </p:spPr>
        <p:txBody>
          <a:bodyPr anchor="ctr">
            <a:spAutoFit/>
          </a:bodyPr>
          <a:lstStyle/>
          <a:p>
            <a:pPr indent="342900" algn="just" eaLnBrk="0" hangingPunct="0">
              <a:spcAft>
                <a:spcPts val="0"/>
              </a:spcAft>
              <a:defRPr/>
            </a:pPr>
            <a:r>
              <a:rPr lang="ru-RU" sz="2000" b="1" dirty="0" smtClean="0">
                <a:solidFill>
                  <a:srgbClr val="FF0000"/>
                </a:solidFill>
                <a:cs typeface="Times New Roman" pitchFamily="18" charset="0"/>
              </a:rPr>
              <a:t>Россия занимает:    </a:t>
            </a:r>
          </a:p>
          <a:p>
            <a:pPr indent="342900" algn="just" eaLnBrk="0" hangingPunct="0">
              <a:buFont typeface="Arial" pitchFamily="34" charset="0"/>
              <a:buChar char="•"/>
              <a:defRPr/>
            </a:pPr>
            <a:r>
              <a:rPr lang="ru-RU" sz="2000" dirty="0" smtClean="0">
                <a:cs typeface="Times New Roman" pitchFamily="18" charset="0"/>
              </a:rPr>
              <a:t>1 место в мире по смертности от убийств! </a:t>
            </a:r>
          </a:p>
          <a:p>
            <a:pPr indent="342900" algn="just" eaLnBrk="0" hangingPunct="0">
              <a:buFont typeface="Arial" pitchFamily="34" charset="0"/>
              <a:buChar char="•"/>
              <a:defRPr/>
            </a:pPr>
            <a:r>
              <a:rPr lang="ru-RU" sz="2000" dirty="0" smtClean="0">
                <a:cs typeface="Times New Roman" pitchFamily="18" charset="0"/>
              </a:rPr>
              <a:t>1 место в мире по количеству брошенных детей! </a:t>
            </a:r>
          </a:p>
          <a:p>
            <a:pPr indent="342900" algn="just" eaLnBrk="0" hangingPunct="0">
              <a:buFont typeface="Arial" pitchFamily="34" charset="0"/>
              <a:buChar char="•"/>
              <a:defRPr/>
            </a:pPr>
            <a:r>
              <a:rPr lang="ru-RU" sz="2000" dirty="0" smtClean="0">
                <a:cs typeface="Times New Roman" pitchFamily="18" charset="0"/>
              </a:rPr>
              <a:t>Последнее </a:t>
            </a:r>
            <a:r>
              <a:rPr lang="ru-RU" sz="2000" dirty="0">
                <a:cs typeface="Times New Roman" pitchFamily="18" charset="0"/>
              </a:rPr>
              <a:t>место в Европе по продолжительности жизни мужчин! </a:t>
            </a:r>
          </a:p>
          <a:p>
            <a:pPr indent="342900" algn="just" eaLnBrk="0" hangingPunct="0">
              <a:spcAft>
                <a:spcPts val="1200"/>
              </a:spcAft>
              <a:defRPr/>
            </a:pPr>
            <a:endParaRPr lang="ru-RU" sz="1200" dirty="0" smtClean="0">
              <a:cs typeface="Times New Roman" pitchFamily="18" charset="0"/>
            </a:endParaRPr>
          </a:p>
          <a:p>
            <a:pPr indent="342900" algn="just" eaLnBrk="0" hangingPunct="0">
              <a:spcAft>
                <a:spcPts val="1200"/>
              </a:spcAft>
              <a:defRPr/>
            </a:pPr>
            <a:r>
              <a:rPr lang="ru-RU" sz="2000" dirty="0" smtClean="0">
                <a:cs typeface="Times New Roman" pitchFamily="18" charset="0"/>
              </a:rPr>
              <a:t>В </a:t>
            </a:r>
            <a:r>
              <a:rPr lang="ru-RU" sz="2000" dirty="0">
                <a:cs typeface="Times New Roman" pitchFamily="18" charset="0"/>
              </a:rPr>
              <a:t>тюрьме смертность среди мужчин трудоспособного возраста в 3 раза меньше, чем на воле. </a:t>
            </a:r>
          </a:p>
          <a:p>
            <a:pPr indent="342900" algn="just" eaLnBrk="0" hangingPunct="0">
              <a:spcAft>
                <a:spcPts val="1200"/>
              </a:spcAft>
              <a:defRPr/>
            </a:pPr>
            <a:r>
              <a:rPr lang="ru-RU" sz="2000" dirty="0">
                <a:cs typeface="Times New Roman" pitchFamily="18" charset="0"/>
              </a:rPr>
              <a:t>В России самый дешевый алкоголь.</a:t>
            </a:r>
            <a:endParaRPr lang="ru-RU" sz="2000" dirty="0"/>
          </a:p>
          <a:p>
            <a:pPr indent="342900" algn="just" eaLnBrk="0" hangingPunct="0">
              <a:spcAft>
                <a:spcPts val="0"/>
              </a:spcAft>
              <a:defRPr/>
            </a:pPr>
            <a:r>
              <a:rPr lang="ru-RU" sz="2000" b="1" dirty="0">
                <a:solidFill>
                  <a:srgbClr val="FF0000"/>
                </a:solidFill>
                <a:cs typeface="Times New Roman" pitchFamily="18" charset="0"/>
              </a:rPr>
              <a:t>Россия  занимает:</a:t>
            </a:r>
            <a:r>
              <a:rPr lang="ru-RU" sz="2000" dirty="0">
                <a:cs typeface="Times New Roman" pitchFamily="18" charset="0"/>
              </a:rPr>
              <a:t> </a:t>
            </a:r>
            <a:r>
              <a:rPr lang="ru-RU" sz="2000" dirty="0" smtClean="0">
                <a:cs typeface="Times New Roman" pitchFamily="18" charset="0"/>
              </a:rPr>
              <a:t>  </a:t>
            </a:r>
          </a:p>
          <a:p>
            <a:pPr marL="365125" indent="-365125" algn="just" eaLnBrk="0" hangingPunct="0">
              <a:spcAft>
                <a:spcPts val="0"/>
              </a:spcAft>
              <a:buFont typeface="Arial" pitchFamily="34" charset="0"/>
              <a:buChar char="•"/>
              <a:defRPr/>
            </a:pPr>
            <a:r>
              <a:rPr lang="ru-RU" sz="2000" dirty="0" smtClean="0">
                <a:cs typeface="Times New Roman" pitchFamily="18" charset="0"/>
              </a:rPr>
              <a:t>1 </a:t>
            </a:r>
            <a:r>
              <a:rPr lang="ru-RU" sz="2000" dirty="0">
                <a:cs typeface="Times New Roman" pitchFamily="18" charset="0"/>
              </a:rPr>
              <a:t>место в мире по уровню потребления крепких  </a:t>
            </a:r>
            <a:r>
              <a:rPr lang="ru-RU" sz="2000" dirty="0" smtClean="0">
                <a:cs typeface="Times New Roman" pitchFamily="18" charset="0"/>
              </a:rPr>
              <a:t>спиртных </a:t>
            </a:r>
            <a:r>
              <a:rPr lang="ru-RU" sz="2000" dirty="0">
                <a:cs typeface="Times New Roman" pitchFamily="18" charset="0"/>
              </a:rPr>
              <a:t>напитков (12 литров на душу населения) </a:t>
            </a:r>
          </a:p>
          <a:p>
            <a:pPr indent="342900" algn="just" eaLnBrk="0" hangingPunct="0">
              <a:spcAft>
                <a:spcPts val="1200"/>
              </a:spcAft>
              <a:defRPr/>
            </a:pPr>
            <a:endParaRPr lang="ru-RU" sz="800" dirty="0" smtClean="0">
              <a:cs typeface="Times New Roman" pitchFamily="18" charset="0"/>
            </a:endParaRPr>
          </a:p>
          <a:p>
            <a:pPr indent="342900" algn="just" eaLnBrk="0" hangingPunct="0">
              <a:spcAft>
                <a:spcPts val="1200"/>
              </a:spcAft>
              <a:defRPr/>
            </a:pPr>
            <a:r>
              <a:rPr lang="ru-RU" sz="2000" dirty="0" smtClean="0">
                <a:cs typeface="Times New Roman" pitchFamily="18" charset="0"/>
              </a:rPr>
              <a:t>В </a:t>
            </a:r>
            <a:r>
              <a:rPr lang="ru-RU" sz="2000" dirty="0">
                <a:cs typeface="Times New Roman" pitchFamily="18" charset="0"/>
              </a:rPr>
              <a:t>1913 году душевое потребление алкоголя в России составляло 2,4 литра </a:t>
            </a:r>
            <a:r>
              <a:rPr lang="ru-RU" sz="2000" dirty="0" smtClean="0">
                <a:cs typeface="Times New Roman" pitchFamily="18" charset="0"/>
              </a:rPr>
              <a:t> (</a:t>
            </a:r>
            <a:r>
              <a:rPr lang="ru-RU" sz="2000" dirty="0">
                <a:cs typeface="Times New Roman" pitchFamily="18" charset="0"/>
              </a:rPr>
              <a:t>к вопросу о российском менталитете!).</a:t>
            </a:r>
            <a:endParaRPr lang="ru-RU" sz="2000" dirty="0"/>
          </a:p>
          <a:p>
            <a:pPr indent="342900" algn="just" eaLnBrk="0" hangingPunct="0">
              <a:spcAft>
                <a:spcPts val="0"/>
              </a:spcAft>
              <a:defRPr/>
            </a:pPr>
            <a:r>
              <a:rPr lang="ru-RU" sz="2000" dirty="0">
                <a:cs typeface="Times New Roman" pitchFamily="18" charset="0"/>
              </a:rPr>
              <a:t>Торговые точки по продаже алкоголя: </a:t>
            </a:r>
          </a:p>
          <a:p>
            <a:pPr indent="342900" algn="just" eaLnBrk="0" hangingPunct="0">
              <a:spcAft>
                <a:spcPts val="0"/>
              </a:spcAft>
              <a:defRPr/>
            </a:pPr>
            <a:r>
              <a:rPr lang="ru-RU" sz="2000" dirty="0">
                <a:cs typeface="Times New Roman" pitchFamily="18" charset="0"/>
              </a:rPr>
              <a:t>		        в России приходится 1 на 400 человек населения,</a:t>
            </a:r>
          </a:p>
          <a:p>
            <a:pPr indent="342900" algn="just" eaLnBrk="0" hangingPunct="0">
              <a:spcAft>
                <a:spcPts val="0"/>
              </a:spcAft>
              <a:defRPr/>
            </a:pPr>
            <a:r>
              <a:rPr lang="ru-RU" sz="2000" dirty="0">
                <a:cs typeface="Times New Roman" pitchFamily="18" charset="0"/>
              </a:rPr>
              <a:t>		        в Европе </a:t>
            </a:r>
            <a:r>
              <a:rPr lang="ru-RU" sz="2000" dirty="0" smtClean="0">
                <a:cs typeface="Times New Roman" pitchFamily="18" charset="0"/>
              </a:rPr>
              <a:t>  -  </a:t>
            </a:r>
            <a:r>
              <a:rPr lang="ru-RU" sz="2000" dirty="0">
                <a:cs typeface="Times New Roman" pitchFamily="18" charset="0"/>
              </a:rPr>
              <a:t>1  на </a:t>
            </a:r>
            <a:r>
              <a:rPr lang="ru-RU" sz="2000" dirty="0" smtClean="0">
                <a:cs typeface="Times New Roman" pitchFamily="18" charset="0"/>
              </a:rPr>
              <a:t>4 - 6 </a:t>
            </a:r>
            <a:r>
              <a:rPr lang="ru-RU" sz="2000" dirty="0">
                <a:cs typeface="Times New Roman" pitchFamily="18" charset="0"/>
              </a:rPr>
              <a:t>тысяч человек!</a:t>
            </a:r>
            <a:endParaRPr lang="ru-RU" sz="2000" dirty="0"/>
          </a:p>
        </p:txBody>
      </p:sp>
      <p:sp>
        <p:nvSpPr>
          <p:cNvPr id="15" name="Text Box 8"/>
          <p:cNvSpPr txBox="1">
            <a:spLocks noChangeArrowheads="1"/>
          </p:cNvSpPr>
          <p:nvPr/>
        </p:nvSpPr>
        <p:spPr bwMode="auto">
          <a:xfrm>
            <a:off x="900113" y="260350"/>
            <a:ext cx="2519362" cy="365125"/>
          </a:xfrm>
          <a:prstGeom prst="rect">
            <a:avLst/>
          </a:prstGeom>
          <a:noFill/>
          <a:ln w="9525">
            <a:noFill/>
            <a:miter lim="800000"/>
            <a:headEnd/>
            <a:tailEnd/>
          </a:ln>
        </p:spPr>
        <p:txBody>
          <a:bodyPr lIns="93296" tIns="46648" rIns="93296" bIns="46648">
            <a:spAutoFit/>
          </a:bodyPr>
          <a:lstStyle/>
          <a:p>
            <a:pPr defTabSz="933450">
              <a:spcBef>
                <a:spcPct val="50000"/>
              </a:spcBef>
            </a:pPr>
            <a:r>
              <a:rPr lang="ru-RU" sz="900" b="1">
                <a:solidFill>
                  <a:srgbClr val="0033CC"/>
                </a:solidFill>
                <a:latin typeface="AvantGarde Md BT" pitchFamily="34" charset="0"/>
                <a:cs typeface="Arial" pitchFamily="34" charset="0"/>
              </a:rPr>
              <a:t>ГБУЗ ЯО «Ярославская областная клиническая наркологическая больница</a:t>
            </a:r>
          </a:p>
        </p:txBody>
      </p:sp>
      <p:sp>
        <p:nvSpPr>
          <p:cNvPr id="16" name="Line 9"/>
          <p:cNvSpPr>
            <a:spLocks noChangeShapeType="1"/>
          </p:cNvSpPr>
          <p:nvPr/>
        </p:nvSpPr>
        <p:spPr bwMode="auto">
          <a:xfrm>
            <a:off x="487363" y="652463"/>
            <a:ext cx="1690687" cy="0"/>
          </a:xfrm>
          <a:prstGeom prst="line">
            <a:avLst/>
          </a:prstGeom>
          <a:noFill/>
          <a:ln w="28575">
            <a:solidFill>
              <a:schemeClr val="bg1"/>
            </a:solidFill>
            <a:round/>
            <a:headEnd/>
            <a:tailEnd/>
          </a:ln>
        </p:spPr>
        <p:txBody>
          <a:bodyPr/>
          <a:lstStyle/>
          <a:p>
            <a:endParaRPr lang="ru-RU"/>
          </a:p>
        </p:txBody>
      </p:sp>
      <p:sp>
        <p:nvSpPr>
          <p:cNvPr id="17" name="Line 10"/>
          <p:cNvSpPr>
            <a:spLocks noChangeShapeType="1"/>
          </p:cNvSpPr>
          <p:nvPr/>
        </p:nvSpPr>
        <p:spPr bwMode="auto">
          <a:xfrm>
            <a:off x="487363" y="692150"/>
            <a:ext cx="1690687" cy="0"/>
          </a:xfrm>
          <a:prstGeom prst="line">
            <a:avLst/>
          </a:prstGeom>
          <a:noFill/>
          <a:ln w="28575">
            <a:solidFill>
              <a:srgbClr val="0066FF"/>
            </a:solidFill>
            <a:round/>
            <a:headEnd/>
            <a:tailEnd/>
          </a:ln>
        </p:spPr>
        <p:txBody>
          <a:bodyPr/>
          <a:lstStyle/>
          <a:p>
            <a:endParaRPr lang="ru-RU"/>
          </a:p>
        </p:txBody>
      </p:sp>
      <p:pic>
        <p:nvPicPr>
          <p:cNvPr id="18" name="Рисунок 3" descr="ЯОКНБ-лого-ЦВЕТ.jpg"/>
          <p:cNvPicPr>
            <a:picLocks noChangeAspect="1"/>
          </p:cNvPicPr>
          <p:nvPr/>
        </p:nvPicPr>
        <p:blipFill>
          <a:blip r:embed="rId3" cstate="print">
            <a:clrChange>
              <a:clrFrom>
                <a:srgbClr val="FCFBFB"/>
              </a:clrFrom>
              <a:clrTo>
                <a:srgbClr val="FCFBFB">
                  <a:alpha val="0"/>
                </a:srgbClr>
              </a:clrTo>
            </a:clrChange>
          </a:blip>
          <a:srcRect/>
          <a:stretch>
            <a:fillRect/>
          </a:stretch>
        </p:blipFill>
        <p:spPr bwMode="auto">
          <a:xfrm>
            <a:off x="250825" y="47625"/>
            <a:ext cx="649288" cy="522288"/>
          </a:xfrm>
          <a:prstGeom prst="rect">
            <a:avLst/>
          </a:prstGeom>
          <a:noFill/>
          <a:ln w="9525">
            <a:noFill/>
            <a:miter lim="800000"/>
            <a:headEnd/>
            <a:tailEnd/>
          </a:ln>
        </p:spPr>
      </p:pic>
    </p:spTree>
  </p:cSld>
  <p:clrMapOvr>
    <a:masterClrMapping/>
  </p:clrMapOvr>
  <p:transition>
    <p:cover dir="l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3" name="Заголовок 1"/>
          <p:cNvSpPr txBox="1">
            <a:spLocks/>
          </p:cNvSpPr>
          <p:nvPr/>
        </p:nvSpPr>
        <p:spPr bwMode="auto">
          <a:xfrm>
            <a:off x="3143250" y="6357938"/>
            <a:ext cx="3286125" cy="500062"/>
          </a:xfrm>
          <a:prstGeom prst="rect">
            <a:avLst/>
          </a:prstGeom>
          <a:noFill/>
          <a:ln w="9525">
            <a:noFill/>
            <a:miter lim="800000"/>
            <a:headEnd/>
            <a:tailEnd/>
          </a:ln>
        </p:spPr>
        <p:txBody>
          <a:bodyPr lIns="95782" tIns="47891" rIns="95782" bIns="47891"/>
          <a:lstStyle/>
          <a:p>
            <a:pPr defTabSz="957263"/>
            <a:endParaRPr lang="ru-RU" sz="1300">
              <a:solidFill>
                <a:schemeClr val="bg1"/>
              </a:solidFill>
              <a:latin typeface="Calibri" pitchFamily="34" charset="0"/>
              <a:cs typeface="Arial" pitchFamily="34" charset="0"/>
            </a:endParaRPr>
          </a:p>
        </p:txBody>
      </p:sp>
      <p:graphicFrame>
        <p:nvGraphicFramePr>
          <p:cNvPr id="7170" name="Object 9"/>
          <p:cNvGraphicFramePr>
            <a:graphicFrameLocks noChangeAspect="1"/>
          </p:cNvGraphicFramePr>
          <p:nvPr/>
        </p:nvGraphicFramePr>
        <p:xfrm>
          <a:off x="71438" y="404833"/>
          <a:ext cx="8964612" cy="5881687"/>
        </p:xfrm>
        <a:graphic>
          <a:graphicData uri="http://schemas.openxmlformats.org/presentationml/2006/ole">
            <p:oleObj spid="_x0000_s31746" name="Visio" r:id="rId4" imgW="14326514" imgH="7958938" progId="">
              <p:embed/>
            </p:oleObj>
          </a:graphicData>
        </a:graphic>
      </p:graphicFrame>
    </p:spTree>
  </p:cSld>
  <p:clrMapOvr>
    <a:masterClrMapping/>
  </p:clrMapOvr>
  <p:transition>
    <p:cover dir="l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ext Box 2"/>
          <p:cNvSpPr txBox="1">
            <a:spLocks noChangeArrowheads="1"/>
          </p:cNvSpPr>
          <p:nvPr/>
        </p:nvSpPr>
        <p:spPr bwMode="auto">
          <a:xfrm>
            <a:off x="73055" y="1476453"/>
            <a:ext cx="8856663" cy="452431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marL="266700" indent="-266700">
              <a:defRPr>
                <a:solidFill>
                  <a:schemeClr val="tx1"/>
                </a:solidFill>
                <a:latin typeface="Arial" pitchFamily="34" charset="0"/>
              </a:defRPr>
            </a:lvl1pPr>
            <a:lvl2pPr marL="541338">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fontAlgn="base">
              <a:spcBef>
                <a:spcPct val="0"/>
              </a:spcBef>
              <a:spcAft>
                <a:spcPct val="0"/>
              </a:spcAft>
              <a:defRPr>
                <a:solidFill>
                  <a:schemeClr val="tx1"/>
                </a:solidFill>
                <a:latin typeface="Arial" pitchFamily="34" charset="0"/>
              </a:defRPr>
            </a:lvl6pPr>
            <a:lvl7pPr fontAlgn="base">
              <a:spcBef>
                <a:spcPct val="0"/>
              </a:spcBef>
              <a:spcAft>
                <a:spcPct val="0"/>
              </a:spcAft>
              <a:defRPr>
                <a:solidFill>
                  <a:schemeClr val="tx1"/>
                </a:solidFill>
                <a:latin typeface="Arial" pitchFamily="34" charset="0"/>
              </a:defRPr>
            </a:lvl7pPr>
            <a:lvl8pPr fontAlgn="base">
              <a:spcBef>
                <a:spcPct val="0"/>
              </a:spcBef>
              <a:spcAft>
                <a:spcPct val="0"/>
              </a:spcAft>
              <a:defRPr>
                <a:solidFill>
                  <a:schemeClr val="tx1"/>
                </a:solidFill>
                <a:latin typeface="Arial" pitchFamily="34" charset="0"/>
              </a:defRPr>
            </a:lvl8pPr>
            <a:lvl9pPr fontAlgn="base">
              <a:spcBef>
                <a:spcPct val="0"/>
              </a:spcBef>
              <a:spcAft>
                <a:spcPct val="0"/>
              </a:spcAft>
              <a:defRPr>
                <a:solidFill>
                  <a:schemeClr val="tx1"/>
                </a:solidFill>
                <a:latin typeface="Arial" pitchFamily="34" charset="0"/>
              </a:defRPr>
            </a:lvl9pPr>
          </a:lstStyle>
          <a:p>
            <a:pPr defTabSz="914400">
              <a:buClr>
                <a:srgbClr val="006600"/>
              </a:buClr>
              <a:buBlip>
                <a:blip r:embed="rId2"/>
              </a:buBlip>
            </a:pPr>
            <a:r>
              <a:rPr lang="ru-RU" dirty="0" smtClean="0">
                <a:solidFill>
                  <a:srgbClr val="000000"/>
                </a:solidFill>
              </a:rPr>
              <a:t>В России ежегодно умирает </a:t>
            </a:r>
            <a:r>
              <a:rPr lang="ru-RU" b="1" dirty="0" smtClean="0">
                <a:solidFill>
                  <a:srgbClr val="000000"/>
                </a:solidFill>
              </a:rPr>
              <a:t>около 2 млн. человек </a:t>
            </a:r>
            <a:r>
              <a:rPr lang="ru-RU" sz="1600" dirty="0" smtClean="0">
                <a:solidFill>
                  <a:srgbClr val="000000"/>
                </a:solidFill>
              </a:rPr>
              <a:t>(</a:t>
            </a:r>
            <a:r>
              <a:rPr lang="ru-RU" sz="1600" dirty="0" err="1" smtClean="0">
                <a:solidFill>
                  <a:srgbClr val="000000"/>
                </a:solidFill>
              </a:rPr>
              <a:t>РосСтат</a:t>
            </a:r>
            <a:r>
              <a:rPr lang="ru-RU" sz="1600" dirty="0" smtClean="0">
                <a:solidFill>
                  <a:srgbClr val="000000"/>
                </a:solidFill>
              </a:rPr>
              <a:t>)</a:t>
            </a:r>
          </a:p>
          <a:p>
            <a:pPr defTabSz="914400">
              <a:buClr>
                <a:srgbClr val="006600"/>
              </a:buClr>
              <a:buBlip>
                <a:blip r:embed="rId2"/>
              </a:buBlip>
            </a:pPr>
            <a:endParaRPr lang="ru-RU" b="1" dirty="0" smtClean="0">
              <a:solidFill>
                <a:srgbClr val="000000"/>
              </a:solidFill>
            </a:endParaRPr>
          </a:p>
          <a:p>
            <a:pPr defTabSz="914400">
              <a:buClr>
                <a:srgbClr val="006600"/>
              </a:buClr>
              <a:buBlip>
                <a:blip r:embed="rId2"/>
              </a:buBlip>
            </a:pPr>
            <a:r>
              <a:rPr lang="ru-RU" dirty="0" smtClean="0">
                <a:solidFill>
                  <a:srgbClr val="000000"/>
                </a:solidFill>
              </a:rPr>
              <a:t>Злоупотребление алкоголем приводит к преждевременной, предотвратимой смерти около полумиллиона россиян ежегодно, будучи причиной </a:t>
            </a:r>
            <a:r>
              <a:rPr lang="ru-RU" b="1" dirty="0" smtClean="0">
                <a:solidFill>
                  <a:srgbClr val="000000"/>
                </a:solidFill>
              </a:rPr>
              <a:t>около 30% смертности   мужчин и 15% - женщин </a:t>
            </a:r>
          </a:p>
          <a:p>
            <a:pPr defTabSz="914400">
              <a:buClr>
                <a:srgbClr val="006600"/>
              </a:buClr>
            </a:pPr>
            <a:r>
              <a:rPr lang="ru-RU" b="1" dirty="0" smtClean="0">
                <a:solidFill>
                  <a:srgbClr val="000000"/>
                </a:solidFill>
              </a:rPr>
              <a:t>     </a:t>
            </a:r>
            <a:r>
              <a:rPr lang="ru-RU" sz="1600" b="1" dirty="0" smtClean="0">
                <a:solidFill>
                  <a:srgbClr val="000000"/>
                </a:solidFill>
              </a:rPr>
              <a:t>(</a:t>
            </a:r>
            <a:r>
              <a:rPr lang="ru-RU" sz="1600" dirty="0" smtClean="0">
                <a:solidFill>
                  <a:srgbClr val="000000"/>
                </a:solidFill>
              </a:rPr>
              <a:t>Доклад Совета Общественной Палаты)</a:t>
            </a:r>
          </a:p>
          <a:p>
            <a:pPr defTabSz="914400">
              <a:buClr>
                <a:srgbClr val="006600"/>
              </a:buClr>
            </a:pPr>
            <a:r>
              <a:rPr lang="ru-RU" b="1" dirty="0" smtClean="0">
                <a:solidFill>
                  <a:srgbClr val="000000"/>
                </a:solidFill>
              </a:rPr>
              <a:t>                                                                           </a:t>
            </a:r>
            <a:r>
              <a:rPr lang="ru-RU" dirty="0" smtClean="0">
                <a:solidFill>
                  <a:srgbClr val="000000"/>
                </a:solidFill>
              </a:rPr>
              <a:t> </a:t>
            </a:r>
            <a:endParaRPr lang="ru-RU" b="1" dirty="0" smtClean="0">
              <a:solidFill>
                <a:srgbClr val="000000"/>
              </a:solidFill>
            </a:endParaRPr>
          </a:p>
          <a:p>
            <a:pPr defTabSz="914400">
              <a:buClr>
                <a:srgbClr val="006600"/>
              </a:buClr>
              <a:buBlip>
                <a:blip r:embed="rId2"/>
              </a:buBlip>
            </a:pPr>
            <a:r>
              <a:rPr lang="ru-RU" dirty="0" smtClean="0">
                <a:solidFill>
                  <a:srgbClr val="000000"/>
                </a:solidFill>
              </a:rPr>
              <a:t>Около </a:t>
            </a:r>
            <a:r>
              <a:rPr lang="ru-RU" b="1" dirty="0" smtClean="0">
                <a:solidFill>
                  <a:srgbClr val="000000"/>
                </a:solidFill>
              </a:rPr>
              <a:t>25% всех  </a:t>
            </a:r>
            <a:r>
              <a:rPr lang="ru-RU" dirty="0" smtClean="0">
                <a:solidFill>
                  <a:srgbClr val="000000"/>
                </a:solidFill>
              </a:rPr>
              <a:t>смертей в России </a:t>
            </a:r>
          </a:p>
          <a:p>
            <a:pPr defTabSz="914400">
              <a:buClr>
                <a:srgbClr val="006600"/>
              </a:buClr>
            </a:pPr>
            <a:r>
              <a:rPr lang="ru-RU" dirty="0" smtClean="0">
                <a:solidFill>
                  <a:srgbClr val="000000"/>
                </a:solidFill>
              </a:rPr>
              <a:t>     связано со злоупотреблением алкоголем</a:t>
            </a:r>
          </a:p>
          <a:p>
            <a:pPr defTabSz="914400">
              <a:buClr>
                <a:srgbClr val="006600"/>
              </a:buClr>
              <a:buBlip>
                <a:blip r:embed="rId2"/>
              </a:buBlip>
            </a:pPr>
            <a:endParaRPr lang="ru-RU" b="1" dirty="0" smtClean="0">
              <a:solidFill>
                <a:srgbClr val="000000"/>
              </a:solidFill>
            </a:endParaRPr>
          </a:p>
          <a:p>
            <a:pPr defTabSz="914400">
              <a:buClr>
                <a:srgbClr val="006600"/>
              </a:buClr>
              <a:buBlip>
                <a:blip r:embed="rId2"/>
              </a:buBlip>
            </a:pPr>
            <a:r>
              <a:rPr lang="ru-RU" dirty="0" smtClean="0">
                <a:solidFill>
                  <a:srgbClr val="000000"/>
                </a:solidFill>
              </a:rPr>
              <a:t>Во всем мире </a:t>
            </a:r>
            <a:r>
              <a:rPr lang="ru-RU" b="1" dirty="0" smtClean="0">
                <a:solidFill>
                  <a:srgbClr val="000000"/>
                </a:solidFill>
              </a:rPr>
              <a:t>2,5 млн</a:t>
            </a:r>
            <a:r>
              <a:rPr lang="ru-RU" dirty="0" smtClean="0">
                <a:solidFill>
                  <a:srgbClr val="000000"/>
                </a:solidFill>
              </a:rPr>
              <a:t>. смертей  в год </a:t>
            </a:r>
          </a:p>
          <a:p>
            <a:pPr defTabSz="914400">
              <a:buClr>
                <a:srgbClr val="006600"/>
              </a:buClr>
            </a:pPr>
            <a:r>
              <a:rPr lang="ru-RU" dirty="0" smtClean="0">
                <a:solidFill>
                  <a:srgbClr val="000000"/>
                </a:solidFill>
              </a:rPr>
              <a:t>    связано со излишним  потреблением</a:t>
            </a:r>
          </a:p>
          <a:p>
            <a:pPr defTabSz="914400">
              <a:buClr>
                <a:srgbClr val="006600"/>
              </a:buClr>
            </a:pPr>
            <a:r>
              <a:rPr lang="ru-RU" dirty="0" smtClean="0">
                <a:solidFill>
                  <a:srgbClr val="000000"/>
                </a:solidFill>
              </a:rPr>
              <a:t>    алкоголя (ВОЗ)</a:t>
            </a:r>
          </a:p>
          <a:p>
            <a:pPr defTabSz="914400">
              <a:buClr>
                <a:srgbClr val="006600"/>
              </a:buClr>
              <a:buBlip>
                <a:blip r:embed="rId2"/>
              </a:buBlip>
            </a:pPr>
            <a:endParaRPr lang="ru-RU" b="1" dirty="0" smtClean="0">
              <a:solidFill>
                <a:srgbClr val="000000"/>
              </a:solidFill>
            </a:endParaRPr>
          </a:p>
          <a:p>
            <a:pPr defTabSz="914400">
              <a:buClr>
                <a:srgbClr val="006600"/>
              </a:buClr>
              <a:buBlip>
                <a:blip r:embed="rId2"/>
              </a:buBlip>
            </a:pPr>
            <a:r>
              <a:rPr lang="ru-RU" b="1" dirty="0" smtClean="0">
                <a:solidFill>
                  <a:srgbClr val="000000"/>
                </a:solidFill>
              </a:rPr>
              <a:t>20% </a:t>
            </a:r>
            <a:r>
              <a:rPr lang="ru-RU" dirty="0" smtClean="0">
                <a:solidFill>
                  <a:srgbClr val="000000"/>
                </a:solidFill>
              </a:rPr>
              <a:t>алкогольных смертей во всем мире </a:t>
            </a:r>
          </a:p>
          <a:p>
            <a:pPr defTabSz="914400">
              <a:buClr>
                <a:srgbClr val="006600"/>
              </a:buClr>
            </a:pPr>
            <a:r>
              <a:rPr lang="ru-RU" dirty="0" smtClean="0">
                <a:solidFill>
                  <a:srgbClr val="000000"/>
                </a:solidFill>
              </a:rPr>
              <a:t>     приходится на долю России </a:t>
            </a:r>
          </a:p>
        </p:txBody>
      </p:sp>
      <p:sp>
        <p:nvSpPr>
          <p:cNvPr id="45062" name="Rectangle 6"/>
          <p:cNvSpPr>
            <a:spLocks noChangeArrowheads="1"/>
          </p:cNvSpPr>
          <p:nvPr/>
        </p:nvSpPr>
        <p:spPr bwMode="auto">
          <a:xfrm>
            <a:off x="6372225" y="4148193"/>
            <a:ext cx="1541463"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defTabSz="914400"/>
            <a:r>
              <a:rPr lang="ru-RU" sz="2400" b="1" smtClean="0">
                <a:solidFill>
                  <a:srgbClr val="FFFFFF"/>
                </a:solidFill>
                <a:latin typeface="Arial" pitchFamily="34" charset="0"/>
              </a:rPr>
              <a:t>8.351.898</a:t>
            </a:r>
          </a:p>
        </p:txBody>
      </p:sp>
      <p:pic>
        <p:nvPicPr>
          <p:cNvPr id="45063" name="Picture 7" descr="death"/>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963730" y="3000426"/>
            <a:ext cx="4108864" cy="3143218"/>
          </a:xfrm>
          <a:prstGeom prst="rect">
            <a:avLst/>
          </a:prstGeom>
          <a:noFill/>
          <a:extLst>
            <a:ext uri="{909E8E84-426E-40DD-AFC4-6F175D3DCCD1}">
              <a14:hiddenFill xmlns="" xmlns:a14="http://schemas.microsoft.com/office/drawing/2010/main">
                <a:solidFill>
                  <a:srgbClr val="FFFFFF"/>
                </a:solidFill>
              </a14:hiddenFill>
            </a:ext>
          </a:extLst>
        </p:spPr>
      </p:pic>
      <p:sp>
        <p:nvSpPr>
          <p:cNvPr id="45064" name="Text Box 8"/>
          <p:cNvSpPr txBox="1">
            <a:spLocks noChangeArrowheads="1"/>
          </p:cNvSpPr>
          <p:nvPr/>
        </p:nvSpPr>
        <p:spPr bwMode="auto">
          <a:xfrm>
            <a:off x="5214942" y="3558605"/>
            <a:ext cx="3670813" cy="64633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defTabSz="914400"/>
            <a:r>
              <a:rPr lang="ru-RU" b="1" dirty="0" smtClean="0">
                <a:solidFill>
                  <a:srgbClr val="FFFFFF"/>
                </a:solidFill>
                <a:latin typeface="Arial" pitchFamily="34" charset="0"/>
              </a:rPr>
              <a:t>500.000 алкогольных смертей </a:t>
            </a:r>
          </a:p>
          <a:p>
            <a:pPr algn="ctr" defTabSz="914400"/>
            <a:r>
              <a:rPr lang="ru-RU" b="1" dirty="0" smtClean="0">
                <a:solidFill>
                  <a:srgbClr val="FFFFFF"/>
                </a:solidFill>
                <a:latin typeface="Arial" pitchFamily="34" charset="0"/>
              </a:rPr>
              <a:t>в год</a:t>
            </a:r>
          </a:p>
        </p:txBody>
      </p:sp>
      <p:sp>
        <p:nvSpPr>
          <p:cNvPr id="10" name="Rectangle 44"/>
          <p:cNvSpPr>
            <a:spLocks noChangeArrowheads="1"/>
          </p:cNvSpPr>
          <p:nvPr/>
        </p:nvSpPr>
        <p:spPr bwMode="auto">
          <a:xfrm>
            <a:off x="0" y="0"/>
            <a:ext cx="9144000" cy="881063"/>
          </a:xfrm>
          <a:prstGeom prst="rect">
            <a:avLst/>
          </a:prstGeom>
          <a:solidFill>
            <a:srgbClr val="C1DCFF">
              <a:alpha val="45490"/>
            </a:srgbClr>
          </a:solidFill>
          <a:ln w="19050">
            <a:noFill/>
            <a:miter lim="800000"/>
            <a:headEnd/>
            <a:tailEnd/>
          </a:ln>
        </p:spPr>
        <p:txBody>
          <a:bodyPr wrap="none" lIns="36731" tIns="36731" rIns="36731" bIns="36731" anchor="ctr"/>
          <a:lstStyle/>
          <a:p>
            <a:pPr defTabSz="933450"/>
            <a:endParaRPr lang="ru-RU" sz="1200" b="1">
              <a:cs typeface="Arial" pitchFamily="34" charset="0"/>
            </a:endParaRPr>
          </a:p>
        </p:txBody>
      </p:sp>
      <p:sp>
        <p:nvSpPr>
          <p:cNvPr id="14" name="Text Box 8"/>
          <p:cNvSpPr txBox="1">
            <a:spLocks noChangeArrowheads="1"/>
          </p:cNvSpPr>
          <p:nvPr/>
        </p:nvSpPr>
        <p:spPr bwMode="auto">
          <a:xfrm>
            <a:off x="900113" y="260350"/>
            <a:ext cx="2519362" cy="365125"/>
          </a:xfrm>
          <a:prstGeom prst="rect">
            <a:avLst/>
          </a:prstGeom>
          <a:noFill/>
          <a:ln w="9525">
            <a:noFill/>
            <a:miter lim="800000"/>
            <a:headEnd/>
            <a:tailEnd/>
          </a:ln>
        </p:spPr>
        <p:txBody>
          <a:bodyPr lIns="93296" tIns="46648" rIns="93296" bIns="46648">
            <a:spAutoFit/>
          </a:bodyPr>
          <a:lstStyle/>
          <a:p>
            <a:pPr defTabSz="933450">
              <a:spcBef>
                <a:spcPct val="50000"/>
              </a:spcBef>
            </a:pPr>
            <a:r>
              <a:rPr lang="ru-RU" sz="900" b="1">
                <a:solidFill>
                  <a:srgbClr val="0033CC"/>
                </a:solidFill>
                <a:latin typeface="AvantGarde Md BT" pitchFamily="34" charset="0"/>
                <a:cs typeface="Arial" pitchFamily="34" charset="0"/>
              </a:rPr>
              <a:t>ГБУЗ ЯО «Ярославская областная клиническая наркологическая больница</a:t>
            </a:r>
          </a:p>
        </p:txBody>
      </p:sp>
      <p:sp>
        <p:nvSpPr>
          <p:cNvPr id="15" name="Line 9"/>
          <p:cNvSpPr>
            <a:spLocks noChangeShapeType="1"/>
          </p:cNvSpPr>
          <p:nvPr/>
        </p:nvSpPr>
        <p:spPr bwMode="auto">
          <a:xfrm>
            <a:off x="487363" y="652463"/>
            <a:ext cx="1690687" cy="0"/>
          </a:xfrm>
          <a:prstGeom prst="line">
            <a:avLst/>
          </a:prstGeom>
          <a:noFill/>
          <a:ln w="28575">
            <a:solidFill>
              <a:schemeClr val="bg1"/>
            </a:solidFill>
            <a:round/>
            <a:headEnd/>
            <a:tailEnd/>
          </a:ln>
        </p:spPr>
        <p:txBody>
          <a:bodyPr/>
          <a:lstStyle/>
          <a:p>
            <a:endParaRPr lang="ru-RU"/>
          </a:p>
        </p:txBody>
      </p:sp>
      <p:sp>
        <p:nvSpPr>
          <p:cNvPr id="16" name="Line 10"/>
          <p:cNvSpPr>
            <a:spLocks noChangeShapeType="1"/>
          </p:cNvSpPr>
          <p:nvPr/>
        </p:nvSpPr>
        <p:spPr bwMode="auto">
          <a:xfrm>
            <a:off x="487363" y="692150"/>
            <a:ext cx="1690687" cy="0"/>
          </a:xfrm>
          <a:prstGeom prst="line">
            <a:avLst/>
          </a:prstGeom>
          <a:noFill/>
          <a:ln w="28575">
            <a:solidFill>
              <a:srgbClr val="0066FF"/>
            </a:solidFill>
            <a:round/>
            <a:headEnd/>
            <a:tailEnd/>
          </a:ln>
        </p:spPr>
        <p:txBody>
          <a:bodyPr/>
          <a:lstStyle/>
          <a:p>
            <a:endParaRPr lang="ru-RU"/>
          </a:p>
        </p:txBody>
      </p:sp>
      <p:pic>
        <p:nvPicPr>
          <p:cNvPr id="17" name="Рисунок 3" descr="ЯОКНБ-лого-ЦВЕТ.jpg"/>
          <p:cNvPicPr>
            <a:picLocks noChangeAspect="1"/>
          </p:cNvPicPr>
          <p:nvPr/>
        </p:nvPicPr>
        <p:blipFill>
          <a:blip r:embed="rId4" cstate="print">
            <a:clrChange>
              <a:clrFrom>
                <a:srgbClr val="FCFBFB"/>
              </a:clrFrom>
              <a:clrTo>
                <a:srgbClr val="FCFBFB">
                  <a:alpha val="0"/>
                </a:srgbClr>
              </a:clrTo>
            </a:clrChange>
          </a:blip>
          <a:srcRect/>
          <a:stretch>
            <a:fillRect/>
          </a:stretch>
        </p:blipFill>
        <p:spPr bwMode="auto">
          <a:xfrm>
            <a:off x="250825" y="47625"/>
            <a:ext cx="649288" cy="522288"/>
          </a:xfrm>
          <a:prstGeom prst="rect">
            <a:avLst/>
          </a:prstGeom>
          <a:noFill/>
          <a:ln w="9525">
            <a:noFill/>
            <a:miter lim="800000"/>
            <a:headEnd/>
            <a:tailEnd/>
          </a:ln>
        </p:spPr>
      </p:pic>
      <p:sp>
        <p:nvSpPr>
          <p:cNvPr id="45059" name="Text Box 3"/>
          <p:cNvSpPr txBox="1">
            <a:spLocks noChangeArrowheads="1"/>
          </p:cNvSpPr>
          <p:nvPr/>
        </p:nvSpPr>
        <p:spPr bwMode="auto">
          <a:xfrm>
            <a:off x="3464332" y="44624"/>
            <a:ext cx="5572164" cy="766785"/>
          </a:xfrm>
          <a:prstGeom prst="rect">
            <a:avLst/>
          </a:prstGeom>
          <a:noFill/>
          <a:ln>
            <a:noFill/>
          </a:ln>
          <a:effectLst/>
          <a:extLst/>
        </p:spPr>
        <p:txBody>
          <a:bodyPr lIns="90000" tIns="46800" rIns="90000" bIns="46800" anchor="ctr"/>
          <a:lstStyle>
            <a:lvl1pPr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1pPr>
            <a:lvl2pPr marL="742950" indent="-285750"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2pPr>
            <a:lvl3pPr marL="1143000" indent="-228600"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3pPr>
            <a:lvl4pPr marL="1600200" indent="-228600"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4pPr>
            <a:lvl5pPr marL="2057400" indent="-228600"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5pPr>
            <a:lvl6pPr marL="2514600" indent="-228600" defTabSz="449263" fontAlgn="base">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6pPr>
            <a:lvl7pPr marL="2971800" indent="-228600" defTabSz="449263" fontAlgn="base">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7pPr>
            <a:lvl8pPr marL="3429000" indent="-228600" defTabSz="449263" fontAlgn="base">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8pPr>
            <a:lvl9pPr marL="3886200" indent="-228600" defTabSz="449263" fontAlgn="base">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9pPr>
          </a:lstStyle>
          <a:p>
            <a:pPr algn="ctr">
              <a:buSzPct val="100000"/>
            </a:pPr>
            <a:r>
              <a:rPr lang="ru-RU" sz="2000" b="1" dirty="0" smtClean="0">
                <a:solidFill>
                  <a:srgbClr val="132DAD"/>
                </a:solidFill>
                <a:latin typeface="+mj-lt"/>
              </a:rPr>
              <a:t>АЛКОГОЛЬНАЯ СМЕРТНОСТЬ В РОССИИ: </a:t>
            </a:r>
          </a:p>
          <a:p>
            <a:pPr algn="ctr">
              <a:buSzPct val="100000"/>
            </a:pPr>
            <a:r>
              <a:rPr lang="ru-RU" sz="2000" b="1" dirty="0" smtClean="0">
                <a:solidFill>
                  <a:srgbClr val="132DAD"/>
                </a:solidFill>
                <a:latin typeface="+mj-lt"/>
              </a:rPr>
              <a:t>ЭКСПЕРТНЫЕ ОЦЕНКИ</a:t>
            </a:r>
            <a:endParaRPr lang="ru-RU" sz="2000" dirty="0" smtClean="0">
              <a:solidFill>
                <a:srgbClr val="132DAD"/>
              </a:solidFill>
              <a:latin typeface="+mj-lt"/>
            </a:endParaRPr>
          </a:p>
        </p:txBody>
      </p:sp>
    </p:spTree>
    <p:extLst>
      <p:ext uri="{BB962C8B-B14F-4D97-AF65-F5344CB8AC3E}">
        <p14:creationId xmlns="" xmlns:p14="http://schemas.microsoft.com/office/powerpoint/2010/main" val="3019259957"/>
      </p:ext>
    </p:extLst>
  </p:cSld>
  <p:clrMapOvr>
    <a:masterClrMapping/>
  </p:clrMapOvr>
  <p:transition>
    <p:cover dir="l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Прямая соединительная линия 10"/>
          <p:cNvCxnSpPr/>
          <p:nvPr/>
        </p:nvCxnSpPr>
        <p:spPr>
          <a:xfrm>
            <a:off x="1470025" y="6523038"/>
            <a:ext cx="6572250" cy="1587"/>
          </a:xfrm>
          <a:prstGeom prst="line">
            <a:avLst/>
          </a:prstGeom>
          <a:ln w="38100" cap="rnd">
            <a:solidFill>
              <a:srgbClr val="005EA4"/>
            </a:solidFill>
          </a:ln>
        </p:spPr>
        <p:style>
          <a:lnRef idx="1">
            <a:schemeClr val="accent1"/>
          </a:lnRef>
          <a:fillRef idx="0">
            <a:schemeClr val="accent1"/>
          </a:fillRef>
          <a:effectRef idx="0">
            <a:schemeClr val="accent1"/>
          </a:effectRef>
          <a:fontRef idx="minor">
            <a:schemeClr val="tx1"/>
          </a:fontRef>
        </p:style>
      </p:cxnSp>
      <p:sp>
        <p:nvSpPr>
          <p:cNvPr id="3" name="Rectangle 44"/>
          <p:cNvSpPr>
            <a:spLocks noChangeArrowheads="1"/>
          </p:cNvSpPr>
          <p:nvPr/>
        </p:nvSpPr>
        <p:spPr bwMode="auto">
          <a:xfrm>
            <a:off x="0" y="6308725"/>
            <a:ext cx="9144000" cy="576263"/>
          </a:xfrm>
          <a:prstGeom prst="rect">
            <a:avLst/>
          </a:prstGeom>
          <a:solidFill>
            <a:srgbClr val="C0C0C0">
              <a:alpha val="45882"/>
            </a:srgbClr>
          </a:solidFill>
          <a:ln w="19050">
            <a:noFill/>
            <a:miter lim="800000"/>
            <a:headEnd/>
            <a:tailEnd/>
          </a:ln>
        </p:spPr>
        <p:txBody>
          <a:bodyPr wrap="none" lIns="36731" tIns="36731" rIns="36731" bIns="36731" anchor="ctr"/>
          <a:lstStyle/>
          <a:p>
            <a:pPr defTabSz="933450"/>
            <a:endParaRPr lang="ru-RU" sz="1200" b="1">
              <a:cs typeface="Arial" pitchFamily="34" charset="0"/>
            </a:endParaRPr>
          </a:p>
        </p:txBody>
      </p:sp>
      <p:sp>
        <p:nvSpPr>
          <p:cNvPr id="10" name="Прямоугольный треугольник 9"/>
          <p:cNvSpPr/>
          <p:nvPr/>
        </p:nvSpPr>
        <p:spPr>
          <a:xfrm flipH="1">
            <a:off x="8113357" y="6096854"/>
            <a:ext cx="1024572" cy="782782"/>
          </a:xfrm>
          <a:prstGeom prst="rtTriangle">
            <a:avLst/>
          </a:prstGeom>
          <a:solidFill>
            <a:schemeClr val="bg1">
              <a:lumMod val="7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4" name="Rectangle 44"/>
          <p:cNvSpPr>
            <a:spLocks noChangeArrowheads="1"/>
          </p:cNvSpPr>
          <p:nvPr/>
        </p:nvSpPr>
        <p:spPr bwMode="auto">
          <a:xfrm>
            <a:off x="0" y="0"/>
            <a:ext cx="9144000" cy="881063"/>
          </a:xfrm>
          <a:prstGeom prst="rect">
            <a:avLst/>
          </a:prstGeom>
          <a:solidFill>
            <a:srgbClr val="C1DCFF">
              <a:alpha val="45490"/>
            </a:srgbClr>
          </a:solidFill>
          <a:ln w="19050">
            <a:noFill/>
            <a:miter lim="800000"/>
            <a:headEnd/>
            <a:tailEnd/>
          </a:ln>
        </p:spPr>
        <p:txBody>
          <a:bodyPr wrap="none" lIns="36731" tIns="36731" rIns="36731" bIns="36731" anchor="ctr"/>
          <a:lstStyle/>
          <a:p>
            <a:pPr defTabSz="933450"/>
            <a:endParaRPr lang="ru-RU" sz="1200" b="1">
              <a:cs typeface="Arial" pitchFamily="34" charset="0"/>
            </a:endParaRPr>
          </a:p>
        </p:txBody>
      </p:sp>
      <p:sp>
        <p:nvSpPr>
          <p:cNvPr id="5" name="Text Box 8"/>
          <p:cNvSpPr txBox="1">
            <a:spLocks noChangeArrowheads="1"/>
          </p:cNvSpPr>
          <p:nvPr/>
        </p:nvSpPr>
        <p:spPr bwMode="auto">
          <a:xfrm>
            <a:off x="900113" y="260350"/>
            <a:ext cx="2519362" cy="365125"/>
          </a:xfrm>
          <a:prstGeom prst="rect">
            <a:avLst/>
          </a:prstGeom>
          <a:noFill/>
          <a:ln w="9525">
            <a:noFill/>
            <a:miter lim="800000"/>
            <a:headEnd/>
            <a:tailEnd/>
          </a:ln>
        </p:spPr>
        <p:txBody>
          <a:bodyPr lIns="93296" tIns="46648" rIns="93296" bIns="46648">
            <a:spAutoFit/>
          </a:bodyPr>
          <a:lstStyle/>
          <a:p>
            <a:pPr defTabSz="933450">
              <a:spcBef>
                <a:spcPct val="50000"/>
              </a:spcBef>
            </a:pPr>
            <a:r>
              <a:rPr lang="ru-RU" sz="900" b="1">
                <a:solidFill>
                  <a:srgbClr val="0033CC"/>
                </a:solidFill>
                <a:latin typeface="AvantGarde Md BT" pitchFamily="34" charset="0"/>
                <a:cs typeface="Arial" pitchFamily="34" charset="0"/>
              </a:rPr>
              <a:t>ГБУЗ ЯО «Ярославская областная клиническая наркологическая больница</a:t>
            </a:r>
          </a:p>
        </p:txBody>
      </p:sp>
      <p:sp>
        <p:nvSpPr>
          <p:cNvPr id="6" name="Line 9"/>
          <p:cNvSpPr>
            <a:spLocks noChangeShapeType="1"/>
          </p:cNvSpPr>
          <p:nvPr/>
        </p:nvSpPr>
        <p:spPr bwMode="auto">
          <a:xfrm>
            <a:off x="487363" y="652463"/>
            <a:ext cx="1690687" cy="0"/>
          </a:xfrm>
          <a:prstGeom prst="line">
            <a:avLst/>
          </a:prstGeom>
          <a:noFill/>
          <a:ln w="28575">
            <a:solidFill>
              <a:schemeClr val="bg1"/>
            </a:solidFill>
            <a:round/>
            <a:headEnd/>
            <a:tailEnd/>
          </a:ln>
        </p:spPr>
        <p:txBody>
          <a:bodyPr/>
          <a:lstStyle/>
          <a:p>
            <a:endParaRPr lang="ru-RU"/>
          </a:p>
        </p:txBody>
      </p:sp>
      <p:sp>
        <p:nvSpPr>
          <p:cNvPr id="7" name="Line 10"/>
          <p:cNvSpPr>
            <a:spLocks noChangeShapeType="1"/>
          </p:cNvSpPr>
          <p:nvPr/>
        </p:nvSpPr>
        <p:spPr bwMode="auto">
          <a:xfrm>
            <a:off x="487363" y="692150"/>
            <a:ext cx="1690687" cy="0"/>
          </a:xfrm>
          <a:prstGeom prst="line">
            <a:avLst/>
          </a:prstGeom>
          <a:noFill/>
          <a:ln w="28575">
            <a:solidFill>
              <a:srgbClr val="0066FF"/>
            </a:solidFill>
            <a:round/>
            <a:headEnd/>
            <a:tailEnd/>
          </a:ln>
        </p:spPr>
        <p:txBody>
          <a:bodyPr/>
          <a:lstStyle/>
          <a:p>
            <a:endParaRPr lang="ru-RU"/>
          </a:p>
        </p:txBody>
      </p:sp>
      <p:pic>
        <p:nvPicPr>
          <p:cNvPr id="8" name="Рисунок 3" descr="ЯОКНБ-лого-ЦВЕТ.jpg"/>
          <p:cNvPicPr>
            <a:picLocks noChangeAspect="1"/>
          </p:cNvPicPr>
          <p:nvPr/>
        </p:nvPicPr>
        <p:blipFill>
          <a:blip r:embed="rId2" cstate="print">
            <a:clrChange>
              <a:clrFrom>
                <a:srgbClr val="FCFBFB"/>
              </a:clrFrom>
              <a:clrTo>
                <a:srgbClr val="FCFBFB">
                  <a:alpha val="0"/>
                </a:srgbClr>
              </a:clrTo>
            </a:clrChange>
          </a:blip>
          <a:srcRect/>
          <a:stretch>
            <a:fillRect/>
          </a:stretch>
        </p:blipFill>
        <p:spPr bwMode="auto">
          <a:xfrm>
            <a:off x="250825" y="47625"/>
            <a:ext cx="649288" cy="522288"/>
          </a:xfrm>
          <a:prstGeom prst="rect">
            <a:avLst/>
          </a:prstGeom>
          <a:noFill/>
          <a:ln w="9525">
            <a:noFill/>
            <a:miter lim="800000"/>
            <a:headEnd/>
            <a:tailEnd/>
          </a:ln>
        </p:spPr>
      </p:pic>
      <p:sp>
        <p:nvSpPr>
          <p:cNvPr id="9" name="Прямоугольник 8"/>
          <p:cNvSpPr/>
          <p:nvPr/>
        </p:nvSpPr>
        <p:spPr>
          <a:xfrm>
            <a:off x="112713" y="873111"/>
            <a:ext cx="180474" cy="5429264"/>
          </a:xfrm>
          <a:prstGeom prst="rect">
            <a:avLst/>
          </a:prstGeom>
          <a:solidFill>
            <a:schemeClr val="bg1">
              <a:lumMod val="85000"/>
            </a:schemeClr>
          </a:solidFill>
          <a:ln>
            <a:noFill/>
          </a:ln>
          <a:effectLst>
            <a:innerShdw blurRad="63500" dist="254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12" name="Прямоугольник 11"/>
          <p:cNvSpPr/>
          <p:nvPr/>
        </p:nvSpPr>
        <p:spPr>
          <a:xfrm>
            <a:off x="683568" y="1142984"/>
            <a:ext cx="8208912" cy="5170646"/>
          </a:xfrm>
          <a:prstGeom prst="rect">
            <a:avLst/>
          </a:prstGeom>
          <a:ln w="3175">
            <a:solidFill>
              <a:schemeClr val="accent3">
                <a:lumMod val="50000"/>
              </a:schemeClr>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6"/>
          </a:lnRef>
          <a:fillRef idx="1">
            <a:schemeClr val="lt1"/>
          </a:fillRef>
          <a:effectRef idx="0">
            <a:schemeClr val="accent6"/>
          </a:effectRef>
          <a:fontRef idx="minor">
            <a:schemeClr val="dk1"/>
          </a:fontRef>
        </p:style>
        <p:txBody>
          <a:bodyPr wrap="square">
            <a:spAutoFit/>
          </a:bodyPr>
          <a:lstStyle/>
          <a:p>
            <a:endParaRPr lang="ru-RU" u="sng" dirty="0" smtClean="0">
              <a:latin typeface="Arial" pitchFamily="34" charset="0"/>
              <a:cs typeface="Arial" pitchFamily="34" charset="0"/>
            </a:endParaRPr>
          </a:p>
          <a:p>
            <a:r>
              <a:rPr lang="ru-RU" sz="2000" u="sng" dirty="0" smtClean="0">
                <a:latin typeface="Arial" pitchFamily="34" charset="0"/>
                <a:cs typeface="Arial" pitchFamily="34" charset="0"/>
              </a:rPr>
              <a:t>Распространенность алкоголизма в России вызывает тревогу</a:t>
            </a:r>
            <a:r>
              <a:rPr lang="ru-RU" u="sng" dirty="0" smtClean="0">
                <a:latin typeface="Arial" pitchFamily="34" charset="0"/>
                <a:cs typeface="Arial" pitchFamily="34" charset="0"/>
              </a:rPr>
              <a:t>. </a:t>
            </a:r>
          </a:p>
          <a:p>
            <a:endParaRPr lang="ru-RU" dirty="0" smtClean="0">
              <a:latin typeface="Arial" pitchFamily="34" charset="0"/>
              <a:cs typeface="Arial" pitchFamily="34" charset="0"/>
            </a:endParaRPr>
          </a:p>
          <a:p>
            <a:pPr marL="266700" indent="-266700" algn="just">
              <a:spcAft>
                <a:spcPts val="1800"/>
              </a:spcAft>
              <a:buClr>
                <a:srgbClr val="132DAD"/>
              </a:buClr>
              <a:buSzPct val="130000"/>
              <a:buFont typeface="Arial" pitchFamily="34" charset="0"/>
              <a:buChar char="−"/>
            </a:pPr>
            <a:r>
              <a:rPr lang="ru-RU" sz="2000" b="1" dirty="0" smtClean="0">
                <a:solidFill>
                  <a:srgbClr val="FF0000"/>
                </a:solidFill>
                <a:latin typeface="Arial" pitchFamily="34" charset="0"/>
                <a:cs typeface="Arial" pitchFamily="34" charset="0"/>
              </a:rPr>
              <a:t>Число больных алкоголизмом и алкогольными психозами</a:t>
            </a:r>
            <a:r>
              <a:rPr lang="ru-RU" sz="2000" dirty="0" smtClean="0">
                <a:latin typeface="Arial" pitchFamily="34" charset="0"/>
                <a:cs typeface="Arial" pitchFamily="34" charset="0"/>
              </a:rPr>
              <a:t>, зарегистрированных наркологической службой </a:t>
            </a:r>
            <a:r>
              <a:rPr lang="ru-RU" sz="2000" b="1" dirty="0" smtClean="0">
                <a:solidFill>
                  <a:schemeClr val="tx1"/>
                </a:solidFill>
                <a:latin typeface="Arial" pitchFamily="34" charset="0"/>
                <a:cs typeface="Arial" pitchFamily="34" charset="0"/>
              </a:rPr>
              <a:t>в 2014 г.,  </a:t>
            </a:r>
            <a:r>
              <a:rPr lang="ru-RU" sz="2000" dirty="0" smtClean="0">
                <a:latin typeface="Arial" pitchFamily="34" charset="0"/>
                <a:cs typeface="Arial" pitchFamily="34" charset="0"/>
              </a:rPr>
              <a:t>составило </a:t>
            </a:r>
            <a:r>
              <a:rPr lang="ru-RU" sz="2000" b="1" dirty="0" smtClean="0">
                <a:solidFill>
                  <a:srgbClr val="FF0000"/>
                </a:solidFill>
                <a:latin typeface="Arial" pitchFamily="34" charset="0"/>
                <a:cs typeface="Arial" pitchFamily="34" charset="0"/>
              </a:rPr>
              <a:t>1 809 975 человек</a:t>
            </a:r>
            <a:r>
              <a:rPr lang="ru-RU" sz="2000" dirty="0" smtClean="0">
                <a:latin typeface="Arial" pitchFamily="34" charset="0"/>
                <a:cs typeface="Arial" pitchFamily="34" charset="0"/>
              </a:rPr>
              <a:t>, или </a:t>
            </a:r>
            <a:r>
              <a:rPr lang="ru-RU" sz="2000" b="1" dirty="0" smtClean="0">
                <a:latin typeface="Arial" pitchFamily="34" charset="0"/>
                <a:cs typeface="Arial" pitchFamily="34" charset="0"/>
              </a:rPr>
              <a:t>1 238,9</a:t>
            </a:r>
            <a:r>
              <a:rPr lang="ru-RU" sz="2000" dirty="0" smtClean="0">
                <a:latin typeface="Arial" pitchFamily="34" charset="0"/>
                <a:cs typeface="Arial" pitchFamily="34" charset="0"/>
              </a:rPr>
              <a:t> на 100 тыс. населения, или почти </a:t>
            </a:r>
            <a:r>
              <a:rPr lang="ru-RU" sz="2000" dirty="0" smtClean="0">
                <a:solidFill>
                  <a:schemeClr val="tx1"/>
                </a:solidFill>
                <a:latin typeface="Arial" pitchFamily="34" charset="0"/>
                <a:cs typeface="Arial" pitchFamily="34" charset="0"/>
              </a:rPr>
              <a:t>1,2% общей численности населения</a:t>
            </a:r>
            <a:r>
              <a:rPr lang="ru-RU" sz="2000" dirty="0" smtClean="0">
                <a:latin typeface="Arial" pitchFamily="34" charset="0"/>
                <a:cs typeface="Arial" pitchFamily="34" charset="0"/>
              </a:rPr>
              <a:t>. Еще 380</a:t>
            </a:r>
            <a:r>
              <a:rPr lang="ru-RU" sz="800" dirty="0" smtClean="0">
                <a:latin typeface="Arial" pitchFamily="34" charset="0"/>
                <a:cs typeface="Arial" pitchFamily="34" charset="0"/>
              </a:rPr>
              <a:t> </a:t>
            </a:r>
            <a:r>
              <a:rPr lang="ru-RU" sz="2000" dirty="0" smtClean="0">
                <a:latin typeface="Arial" pitchFamily="34" charset="0"/>
                <a:cs typeface="Arial" pitchFamily="34" charset="0"/>
              </a:rPr>
              <a:t>430 пациентов обратились за наркологической помощью с употреблением алкоголя с вредными последствиями                    (в соответствии с МКБ-10). </a:t>
            </a:r>
          </a:p>
          <a:p>
            <a:pPr marL="266700" indent="-266700" algn="just">
              <a:spcAft>
                <a:spcPts val="1800"/>
              </a:spcAft>
              <a:buClr>
                <a:srgbClr val="132DAD"/>
              </a:buClr>
              <a:buSzPct val="130000"/>
              <a:buFont typeface="Arial" pitchFamily="34" charset="0"/>
              <a:buChar char="−"/>
            </a:pPr>
            <a:r>
              <a:rPr lang="ru-RU" sz="2000" dirty="0" smtClean="0">
                <a:latin typeface="Arial" pitchFamily="34" charset="0"/>
                <a:cs typeface="Arial" pitchFamily="34" charset="0"/>
              </a:rPr>
              <a:t>Таким образом, </a:t>
            </a:r>
            <a:r>
              <a:rPr lang="ru-RU" sz="2000" b="1" dirty="0" smtClean="0">
                <a:latin typeface="Arial" pitchFamily="34" charset="0"/>
                <a:cs typeface="Arial" pitchFamily="34" charset="0"/>
              </a:rPr>
              <a:t>суммарное число больных алкогольными расстройствами в 2014 г. составило 2 190 405 человек</a:t>
            </a:r>
            <a:r>
              <a:rPr lang="ru-RU" sz="2000" dirty="0" smtClean="0">
                <a:latin typeface="Arial" pitchFamily="34" charset="0"/>
                <a:cs typeface="Arial" pitchFamily="34" charset="0"/>
              </a:rPr>
              <a:t>. </a:t>
            </a:r>
          </a:p>
          <a:p>
            <a:pPr marL="266700" indent="-266700" algn="just">
              <a:spcAft>
                <a:spcPts val="1800"/>
              </a:spcAft>
              <a:buClr>
                <a:srgbClr val="132DAD"/>
              </a:buClr>
              <a:buSzPct val="130000"/>
              <a:buFont typeface="Arial" pitchFamily="34" charset="0"/>
              <a:buChar char="−"/>
            </a:pPr>
            <a:r>
              <a:rPr lang="ru-RU" sz="2000" dirty="0" smtClean="0">
                <a:latin typeface="Arial" pitchFamily="34" charset="0"/>
                <a:cs typeface="Arial" pitchFamily="34" charset="0"/>
              </a:rPr>
              <a:t>Общий показатель распространенности алкогольных расстройств остается высоким – 1 499,3 на 100 тыс. населения или 1,5% населения страны.</a:t>
            </a:r>
            <a:endParaRPr lang="ru-RU" sz="2000" dirty="0">
              <a:latin typeface="Arial" pitchFamily="34" charset="0"/>
              <a:cs typeface="Arial" pitchFamily="34" charset="0"/>
            </a:endParaRPr>
          </a:p>
        </p:txBody>
      </p:sp>
    </p:spTree>
  </p:cSld>
  <p:clrMapOvr>
    <a:masterClrMapping/>
  </p:clrMapOvr>
  <p:transition>
    <p:cover dir="l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3"/>
          <p:cNvSpPr txBox="1">
            <a:spLocks noChangeArrowheads="1"/>
          </p:cNvSpPr>
          <p:nvPr/>
        </p:nvSpPr>
        <p:spPr bwMode="auto">
          <a:xfrm>
            <a:off x="323205" y="1196752"/>
            <a:ext cx="4968875" cy="480131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marL="266700" indent="-266700">
              <a:defRPr>
                <a:solidFill>
                  <a:schemeClr val="tx1"/>
                </a:solidFill>
                <a:latin typeface="Arial" pitchFamily="34" charset="0"/>
              </a:defRPr>
            </a:lvl1pPr>
            <a:lvl2pPr marL="541338">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fontAlgn="base">
              <a:spcBef>
                <a:spcPct val="0"/>
              </a:spcBef>
              <a:spcAft>
                <a:spcPct val="0"/>
              </a:spcAft>
              <a:defRPr>
                <a:solidFill>
                  <a:schemeClr val="tx1"/>
                </a:solidFill>
                <a:latin typeface="Arial" pitchFamily="34" charset="0"/>
              </a:defRPr>
            </a:lvl6pPr>
            <a:lvl7pPr fontAlgn="base">
              <a:spcBef>
                <a:spcPct val="0"/>
              </a:spcBef>
              <a:spcAft>
                <a:spcPct val="0"/>
              </a:spcAft>
              <a:defRPr>
                <a:solidFill>
                  <a:schemeClr val="tx1"/>
                </a:solidFill>
                <a:latin typeface="Arial" pitchFamily="34" charset="0"/>
              </a:defRPr>
            </a:lvl7pPr>
            <a:lvl8pPr fontAlgn="base">
              <a:spcBef>
                <a:spcPct val="0"/>
              </a:spcBef>
              <a:spcAft>
                <a:spcPct val="0"/>
              </a:spcAft>
              <a:defRPr>
                <a:solidFill>
                  <a:schemeClr val="tx1"/>
                </a:solidFill>
                <a:latin typeface="Arial" pitchFamily="34" charset="0"/>
              </a:defRPr>
            </a:lvl8pPr>
            <a:lvl9pPr fontAlgn="base">
              <a:spcBef>
                <a:spcPct val="0"/>
              </a:spcBef>
              <a:spcAft>
                <a:spcPct val="0"/>
              </a:spcAft>
              <a:defRPr>
                <a:solidFill>
                  <a:schemeClr val="tx1"/>
                </a:solidFill>
                <a:latin typeface="Arial" pitchFamily="34" charset="0"/>
              </a:defRPr>
            </a:lvl9pPr>
          </a:lstStyle>
          <a:p>
            <a:pPr algn="just" defTabSz="914400">
              <a:buClr>
                <a:srgbClr val="006600"/>
              </a:buClr>
              <a:buFont typeface="Wingdings 2" pitchFamily="18" charset="2"/>
              <a:buChar char="²"/>
            </a:pPr>
            <a:endParaRPr lang="ru-RU" sz="1700" dirty="0" smtClean="0">
              <a:solidFill>
                <a:srgbClr val="000000"/>
              </a:solidFill>
            </a:endParaRPr>
          </a:p>
          <a:p>
            <a:pPr algn="just" defTabSz="914400">
              <a:buClr>
                <a:srgbClr val="006600"/>
              </a:buClr>
              <a:buFont typeface="Wingdings 2" pitchFamily="18" charset="2"/>
              <a:buChar char="²"/>
            </a:pPr>
            <a:r>
              <a:rPr lang="ru-RU" sz="1700" dirty="0" smtClean="0">
                <a:solidFill>
                  <a:srgbClr val="000000"/>
                </a:solidFill>
              </a:rPr>
              <a:t>По расчетам экспертов ВОЗ у 16,29% мужчин и у 2,58% женщин старше 14 лет в России имелись расстройства, связанные с приемом алкоголя</a:t>
            </a:r>
          </a:p>
          <a:p>
            <a:pPr algn="just" defTabSz="914400">
              <a:buClr>
                <a:srgbClr val="006600"/>
              </a:buClr>
              <a:buFont typeface="Wingdings 2" pitchFamily="18" charset="2"/>
              <a:buChar char="²"/>
            </a:pPr>
            <a:r>
              <a:rPr lang="ru-RU" sz="1700" dirty="0" smtClean="0">
                <a:solidFill>
                  <a:srgbClr val="000000"/>
                </a:solidFill>
              </a:rPr>
              <a:t>С учетом распределения по полу (мужчины 46%, женщины 54%) в России насчитывалось 55.952.100 мужчин и 65.682.900 женщин старше 14 лет </a:t>
            </a:r>
          </a:p>
          <a:p>
            <a:pPr algn="just" defTabSz="914400">
              <a:buClr>
                <a:srgbClr val="006600"/>
              </a:buClr>
              <a:buFont typeface="Wingdings 2" pitchFamily="18" charset="2"/>
              <a:buChar char="²"/>
            </a:pPr>
            <a:r>
              <a:rPr lang="ru-RU" sz="1700" dirty="0" smtClean="0">
                <a:solidFill>
                  <a:srgbClr val="000000"/>
                </a:solidFill>
              </a:rPr>
              <a:t>Следовательно, алкогольная патология имелась у </a:t>
            </a:r>
            <a:r>
              <a:rPr lang="ru-RU" sz="1700" dirty="0" smtClean="0">
                <a:solidFill>
                  <a:srgbClr val="FF0000"/>
                </a:solidFill>
              </a:rPr>
              <a:t>10.809.215 </a:t>
            </a:r>
            <a:r>
              <a:rPr lang="ru-RU" sz="1700" dirty="0" smtClean="0">
                <a:solidFill>
                  <a:srgbClr val="000000"/>
                </a:solidFill>
              </a:rPr>
              <a:t>россиян старше 14 лет (у 9.114.597 мужчин и 1.694.618 женщин), что составило 8,9% этой возрастной группы</a:t>
            </a:r>
          </a:p>
          <a:p>
            <a:pPr algn="just" defTabSz="914400">
              <a:buClr>
                <a:srgbClr val="006600"/>
              </a:buClr>
              <a:buFont typeface="Wingdings 2" pitchFamily="18" charset="2"/>
              <a:buChar char="²"/>
            </a:pPr>
            <a:r>
              <a:rPr lang="ru-RU" sz="1700" dirty="0" smtClean="0">
                <a:solidFill>
                  <a:srgbClr val="000000"/>
                </a:solidFill>
              </a:rPr>
              <a:t>Таким образом, вне поля зрения государственной наркологии, возможно,</a:t>
            </a:r>
          </a:p>
          <a:p>
            <a:pPr algn="just" defTabSz="914400">
              <a:buClr>
                <a:srgbClr val="006600"/>
              </a:buClr>
            </a:pPr>
            <a:r>
              <a:rPr lang="ru-RU" sz="1700" dirty="0" smtClean="0">
                <a:solidFill>
                  <a:srgbClr val="000000"/>
                </a:solidFill>
              </a:rPr>
              <a:t>     осталось 8.351.898 человек с алкогольными проблемами или 77,3% от общего их числа </a:t>
            </a:r>
          </a:p>
        </p:txBody>
      </p:sp>
      <p:grpSp>
        <p:nvGrpSpPr>
          <p:cNvPr id="4" name="Группа 4"/>
          <p:cNvGrpSpPr/>
          <p:nvPr/>
        </p:nvGrpSpPr>
        <p:grpSpPr>
          <a:xfrm>
            <a:off x="5508625" y="1628800"/>
            <a:ext cx="3240088" cy="4248150"/>
            <a:chOff x="5508625" y="1773238"/>
            <a:chExt cx="3240088" cy="4248150"/>
          </a:xfrm>
        </p:grpSpPr>
        <p:pic>
          <p:nvPicPr>
            <p:cNvPr id="6" name="Picture 5" descr="iceberg-towing-illustration-dassault-systemes"/>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508625" y="1773238"/>
              <a:ext cx="3240088" cy="4248150"/>
            </a:xfrm>
            <a:prstGeom prst="rect">
              <a:avLst/>
            </a:prstGeom>
            <a:noFill/>
            <a:extLst>
              <a:ext uri="{909E8E84-426E-40DD-AFC4-6F175D3DCCD1}">
                <a14:hiddenFill xmlns:a14="http://schemas.microsoft.com/office/drawing/2010/main" xmlns="">
                  <a:solidFill>
                    <a:srgbClr val="FFFFFF"/>
                  </a:solidFill>
                </a14:hiddenFill>
              </a:ext>
            </a:extLst>
          </p:spPr>
        </p:pic>
        <p:sp>
          <p:nvSpPr>
            <p:cNvPr id="7" name="Text Box 6"/>
            <p:cNvSpPr txBox="1">
              <a:spLocks noChangeArrowheads="1"/>
            </p:cNvSpPr>
            <p:nvPr/>
          </p:nvSpPr>
          <p:spPr bwMode="auto">
            <a:xfrm>
              <a:off x="6443663" y="2781300"/>
              <a:ext cx="1200150"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defTabSz="914400"/>
              <a:r>
                <a:rPr lang="ru-RU" b="1" dirty="0" smtClean="0">
                  <a:latin typeface="Arial" pitchFamily="34" charset="0"/>
                </a:rPr>
                <a:t>2.457.317</a:t>
              </a:r>
              <a:endParaRPr lang="ru-RU" dirty="0" smtClean="0">
                <a:solidFill>
                  <a:srgbClr val="000000"/>
                </a:solidFill>
                <a:latin typeface="Arial" pitchFamily="34" charset="0"/>
              </a:endParaRPr>
            </a:p>
          </p:txBody>
        </p:sp>
        <p:sp>
          <p:nvSpPr>
            <p:cNvPr id="8" name="Rectangle 7"/>
            <p:cNvSpPr>
              <a:spLocks noChangeArrowheads="1"/>
            </p:cNvSpPr>
            <p:nvPr/>
          </p:nvSpPr>
          <p:spPr bwMode="auto">
            <a:xfrm>
              <a:off x="6372225" y="3933825"/>
              <a:ext cx="1541463"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defTabSz="914400"/>
              <a:r>
                <a:rPr lang="ru-RU" sz="2400" b="1" smtClean="0">
                  <a:solidFill>
                    <a:srgbClr val="FFFFFF"/>
                  </a:solidFill>
                  <a:latin typeface="Arial" pitchFamily="34" charset="0"/>
                </a:rPr>
                <a:t>8.351.898</a:t>
              </a:r>
            </a:p>
          </p:txBody>
        </p:sp>
      </p:grpSp>
      <p:sp>
        <p:nvSpPr>
          <p:cNvPr id="14" name="Rectangle 44"/>
          <p:cNvSpPr>
            <a:spLocks noChangeArrowheads="1"/>
          </p:cNvSpPr>
          <p:nvPr/>
        </p:nvSpPr>
        <p:spPr bwMode="auto">
          <a:xfrm>
            <a:off x="0" y="0"/>
            <a:ext cx="9144000" cy="881063"/>
          </a:xfrm>
          <a:prstGeom prst="rect">
            <a:avLst/>
          </a:prstGeom>
          <a:solidFill>
            <a:srgbClr val="C1DCFF">
              <a:alpha val="45490"/>
            </a:srgbClr>
          </a:solidFill>
          <a:ln w="19050">
            <a:noFill/>
            <a:miter lim="800000"/>
            <a:headEnd/>
            <a:tailEnd/>
          </a:ln>
        </p:spPr>
        <p:txBody>
          <a:bodyPr wrap="none" lIns="36731" tIns="36731" rIns="36731" bIns="36731" anchor="ctr"/>
          <a:lstStyle/>
          <a:p>
            <a:pPr defTabSz="933450"/>
            <a:endParaRPr lang="ru-RU" sz="1200" b="1">
              <a:cs typeface="Arial" pitchFamily="34" charset="0"/>
            </a:endParaRPr>
          </a:p>
        </p:txBody>
      </p:sp>
      <p:sp>
        <p:nvSpPr>
          <p:cNvPr id="15" name="Text Box 8"/>
          <p:cNvSpPr txBox="1">
            <a:spLocks noChangeArrowheads="1"/>
          </p:cNvSpPr>
          <p:nvPr/>
        </p:nvSpPr>
        <p:spPr bwMode="auto">
          <a:xfrm>
            <a:off x="900113" y="260350"/>
            <a:ext cx="2519362" cy="365125"/>
          </a:xfrm>
          <a:prstGeom prst="rect">
            <a:avLst/>
          </a:prstGeom>
          <a:noFill/>
          <a:ln w="9525">
            <a:noFill/>
            <a:miter lim="800000"/>
            <a:headEnd/>
            <a:tailEnd/>
          </a:ln>
        </p:spPr>
        <p:txBody>
          <a:bodyPr lIns="93296" tIns="46648" rIns="93296" bIns="46648">
            <a:spAutoFit/>
          </a:bodyPr>
          <a:lstStyle/>
          <a:p>
            <a:pPr defTabSz="933450">
              <a:spcBef>
                <a:spcPct val="50000"/>
              </a:spcBef>
            </a:pPr>
            <a:r>
              <a:rPr lang="ru-RU" sz="900" b="1">
                <a:solidFill>
                  <a:srgbClr val="0033CC"/>
                </a:solidFill>
                <a:latin typeface="AvantGarde Md BT" pitchFamily="34" charset="0"/>
                <a:cs typeface="Arial" pitchFamily="34" charset="0"/>
              </a:rPr>
              <a:t>ГБУЗ ЯО «Ярославская областная клиническая наркологическая больница</a:t>
            </a:r>
          </a:p>
        </p:txBody>
      </p:sp>
      <p:sp>
        <p:nvSpPr>
          <p:cNvPr id="16" name="Line 9"/>
          <p:cNvSpPr>
            <a:spLocks noChangeShapeType="1"/>
          </p:cNvSpPr>
          <p:nvPr/>
        </p:nvSpPr>
        <p:spPr bwMode="auto">
          <a:xfrm>
            <a:off x="487363" y="652463"/>
            <a:ext cx="1690687" cy="0"/>
          </a:xfrm>
          <a:prstGeom prst="line">
            <a:avLst/>
          </a:prstGeom>
          <a:noFill/>
          <a:ln w="28575">
            <a:solidFill>
              <a:schemeClr val="bg1"/>
            </a:solidFill>
            <a:round/>
            <a:headEnd/>
            <a:tailEnd/>
          </a:ln>
        </p:spPr>
        <p:txBody>
          <a:bodyPr/>
          <a:lstStyle/>
          <a:p>
            <a:endParaRPr lang="ru-RU"/>
          </a:p>
        </p:txBody>
      </p:sp>
      <p:sp>
        <p:nvSpPr>
          <p:cNvPr id="17" name="Line 10"/>
          <p:cNvSpPr>
            <a:spLocks noChangeShapeType="1"/>
          </p:cNvSpPr>
          <p:nvPr/>
        </p:nvSpPr>
        <p:spPr bwMode="auto">
          <a:xfrm>
            <a:off x="487363" y="692150"/>
            <a:ext cx="1690687" cy="0"/>
          </a:xfrm>
          <a:prstGeom prst="line">
            <a:avLst/>
          </a:prstGeom>
          <a:noFill/>
          <a:ln w="28575">
            <a:solidFill>
              <a:srgbClr val="0066FF"/>
            </a:solidFill>
            <a:round/>
            <a:headEnd/>
            <a:tailEnd/>
          </a:ln>
        </p:spPr>
        <p:txBody>
          <a:bodyPr/>
          <a:lstStyle/>
          <a:p>
            <a:endParaRPr lang="ru-RU"/>
          </a:p>
        </p:txBody>
      </p:sp>
      <p:pic>
        <p:nvPicPr>
          <p:cNvPr id="18" name="Рисунок 3" descr="ЯОКНБ-лого-ЦВЕТ.jpg"/>
          <p:cNvPicPr>
            <a:picLocks noChangeAspect="1"/>
          </p:cNvPicPr>
          <p:nvPr/>
        </p:nvPicPr>
        <p:blipFill>
          <a:blip r:embed="rId4" cstate="print">
            <a:clrChange>
              <a:clrFrom>
                <a:srgbClr val="FCFBFB"/>
              </a:clrFrom>
              <a:clrTo>
                <a:srgbClr val="FCFBFB">
                  <a:alpha val="0"/>
                </a:srgbClr>
              </a:clrTo>
            </a:clrChange>
          </a:blip>
          <a:srcRect/>
          <a:stretch>
            <a:fillRect/>
          </a:stretch>
        </p:blipFill>
        <p:spPr bwMode="auto">
          <a:xfrm>
            <a:off x="250825" y="47625"/>
            <a:ext cx="649288" cy="522288"/>
          </a:xfrm>
          <a:prstGeom prst="rect">
            <a:avLst/>
          </a:prstGeom>
          <a:noFill/>
          <a:ln w="9525">
            <a:noFill/>
            <a:miter lim="800000"/>
            <a:headEnd/>
            <a:tailEnd/>
          </a:ln>
        </p:spPr>
      </p:pic>
      <p:sp>
        <p:nvSpPr>
          <p:cNvPr id="2" name="Rectangle 2"/>
          <p:cNvSpPr>
            <a:spLocks noGrp="1"/>
          </p:cNvSpPr>
          <p:nvPr>
            <p:ph type="title"/>
          </p:nvPr>
        </p:nvSpPr>
        <p:spPr bwMode="auto">
          <a:xfrm>
            <a:off x="4211960" y="0"/>
            <a:ext cx="4441696" cy="862013"/>
          </a:xfrm>
          <a:noFill/>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0" compatLnSpc="1">
            <a:prstTxWarp prst="textNoShape">
              <a:avLst/>
            </a:prstTxWarp>
            <a:normAutofit/>
          </a:bodyPr>
          <a:lstStyle/>
          <a:p>
            <a:pPr algn="ctr" eaLnBrk="1" hangingPunct="1"/>
            <a:r>
              <a:rPr lang="ru-RU" sz="2000" b="1" dirty="0" smtClean="0">
                <a:solidFill>
                  <a:srgbClr val="132DAD"/>
                </a:solidFill>
                <a:latin typeface="+mn-lt"/>
                <a:cs typeface="Arial" pitchFamily="34" charset="0"/>
              </a:rPr>
              <a:t>АЛКОГОЛЬНАЯ ПАТОЛОГИЯ В РОССИИ</a:t>
            </a:r>
            <a:br>
              <a:rPr lang="ru-RU" sz="2000" b="1" dirty="0" smtClean="0">
                <a:solidFill>
                  <a:srgbClr val="132DAD"/>
                </a:solidFill>
                <a:latin typeface="+mn-lt"/>
                <a:cs typeface="Arial" pitchFamily="34" charset="0"/>
              </a:rPr>
            </a:br>
            <a:r>
              <a:rPr lang="ru-RU" sz="2000" b="1" dirty="0" smtClean="0">
                <a:solidFill>
                  <a:srgbClr val="132DAD"/>
                </a:solidFill>
                <a:latin typeface="+mn-lt"/>
                <a:cs typeface="Arial" pitchFamily="34" charset="0"/>
              </a:rPr>
              <a:t> В 2011 ГОДУ:</a:t>
            </a:r>
          </a:p>
        </p:txBody>
      </p:sp>
    </p:spTree>
    <p:extLst>
      <p:ext uri="{BB962C8B-B14F-4D97-AF65-F5344CB8AC3E}">
        <p14:creationId xmlns:p14="http://schemas.microsoft.com/office/powerpoint/2010/main" xmlns="" val="2254920843"/>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4" descr="https://encrypted-tbn3.gstatic.com/images?q=tbn:ANd9GcRV1glK4hq4hlGiUDI6nwHcbaP0mtn1jffhEQXLMYF0iVquIXcMAw"/>
          <p:cNvPicPr>
            <a:picLocks noChangeAspect="1" noChangeArrowheads="1"/>
          </p:cNvPicPr>
          <p:nvPr/>
        </p:nvPicPr>
        <p:blipFill>
          <a:blip r:embed="rId2" cstate="print">
            <a:lum bright="60000"/>
          </a:blip>
          <a:srcRect b="1"/>
          <a:stretch>
            <a:fillRect/>
          </a:stretch>
        </p:blipFill>
        <p:spPr bwMode="auto">
          <a:xfrm>
            <a:off x="179512" y="692696"/>
            <a:ext cx="8715436" cy="6000792"/>
          </a:xfrm>
          <a:prstGeom prst="rect">
            <a:avLst/>
          </a:prstGeom>
          <a:noFill/>
        </p:spPr>
      </p:pic>
      <p:graphicFrame>
        <p:nvGraphicFramePr>
          <p:cNvPr id="54421" name="Group 149"/>
          <p:cNvGraphicFramePr>
            <a:graphicFrameLocks noGrp="1"/>
          </p:cNvGraphicFramePr>
          <p:nvPr>
            <p:extLst>
              <p:ext uri="{D42A27DB-BD31-4B8C-83A1-F6EECF244321}">
                <p14:modId xmlns:p14="http://schemas.microsoft.com/office/powerpoint/2010/main" xmlns="" val="2221958695"/>
              </p:ext>
            </p:extLst>
          </p:nvPr>
        </p:nvGraphicFramePr>
        <p:xfrm>
          <a:off x="1259632" y="2060848"/>
          <a:ext cx="6643736" cy="936308"/>
        </p:xfrm>
        <a:graphic>
          <a:graphicData uri="http://schemas.openxmlformats.org/drawingml/2006/table">
            <a:tbl>
              <a:tblPr>
                <a:tableStyleId>{BC89EF96-8CEA-46FF-86C4-4CE0E7609802}</a:tableStyleId>
              </a:tblPr>
              <a:tblGrid>
                <a:gridCol w="1660934"/>
                <a:gridCol w="1660934"/>
                <a:gridCol w="1660934"/>
                <a:gridCol w="1660934"/>
              </a:tblGrid>
              <a:tr h="5762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600" u="none" strike="noStrike" cap="none" normalizeH="0" baseline="0" dirty="0" smtClean="0">
                          <a:ln>
                            <a:noFill/>
                          </a:ln>
                          <a:effectLst/>
                        </a:rPr>
                        <a:t>Страна</a:t>
                      </a:r>
                      <a:endParaRPr kumimoji="0" lang="ru-RU" sz="1600" b="1" i="0" u="none" strike="noStrike" cap="none" normalizeH="0" baseline="0" dirty="0" smtClean="0">
                        <a:ln>
                          <a:noFill/>
                        </a:ln>
                        <a:solidFill>
                          <a:schemeClr val="tx1"/>
                        </a:solidFill>
                        <a:effectLst/>
                        <a:latin typeface="Arial" charset="0"/>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1600" u="none" strike="noStrike" cap="none" normalizeH="0" baseline="0" dirty="0" smtClean="0">
                          <a:ln>
                            <a:noFill/>
                          </a:ln>
                          <a:effectLst/>
                        </a:rPr>
                        <a:t>Крепкие напитки</a:t>
                      </a:r>
                      <a:endParaRPr kumimoji="0" lang="ru-RU" sz="1600" b="1" i="0" u="none" strike="noStrike" cap="none" normalizeH="0" baseline="0" dirty="0" smtClean="0">
                        <a:ln>
                          <a:noFill/>
                        </a:ln>
                        <a:solidFill>
                          <a:schemeClr val="tx1"/>
                        </a:solidFill>
                        <a:effectLst/>
                        <a:latin typeface="Arial" charset="0"/>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1600" u="none" strike="noStrike" cap="none" normalizeH="0" baseline="0" dirty="0" smtClean="0">
                          <a:ln>
                            <a:noFill/>
                          </a:ln>
                          <a:effectLst/>
                        </a:rPr>
                        <a:t>Пиво</a:t>
                      </a:r>
                      <a:endParaRPr kumimoji="0" lang="ru-RU" sz="1600" b="1" i="0" u="none" strike="noStrike" cap="none" normalizeH="0" baseline="0" dirty="0" smtClean="0">
                        <a:ln>
                          <a:noFill/>
                        </a:ln>
                        <a:solidFill>
                          <a:schemeClr val="tx1"/>
                        </a:solidFill>
                        <a:effectLst/>
                        <a:latin typeface="Arial" charset="0"/>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1600" u="none" strike="noStrike" cap="none" normalizeH="0" baseline="0" dirty="0" smtClean="0">
                          <a:ln>
                            <a:noFill/>
                          </a:ln>
                          <a:effectLst/>
                        </a:rPr>
                        <a:t>Вино</a:t>
                      </a:r>
                      <a:endParaRPr kumimoji="0" lang="ru-RU" sz="1600" b="1" i="0" u="none" strike="noStrike" cap="none" normalizeH="0" baseline="0" dirty="0" smtClean="0">
                        <a:ln>
                          <a:noFill/>
                        </a:ln>
                        <a:solidFill>
                          <a:schemeClr val="tx1"/>
                        </a:solidFill>
                        <a:effectLst/>
                        <a:latin typeface="Arial" charset="0"/>
                      </a:endParaRPr>
                    </a:p>
                  </a:txBody>
                  <a:tcPr horzOverflow="overflow"/>
                </a:tc>
              </a:tr>
              <a:tr h="3571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sz="1600" u="none" strike="noStrike" cap="none" normalizeH="0" baseline="0" smtClean="0">
                          <a:ln>
                            <a:noFill/>
                          </a:ln>
                          <a:effectLst/>
                        </a:rPr>
                        <a:t>Россия</a:t>
                      </a:r>
                      <a:endParaRPr kumimoji="0" lang="ru-RU" sz="1600" b="1" i="0" u="none" strike="noStrike" cap="none" normalizeH="0" baseline="0" smtClean="0">
                        <a:ln>
                          <a:noFill/>
                        </a:ln>
                        <a:solidFill>
                          <a:schemeClr val="tx1"/>
                        </a:solidFill>
                        <a:effectLst/>
                        <a:latin typeface="Arial" charset="0"/>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1600" u="none" strike="noStrike" cap="none" normalizeH="0" baseline="0" dirty="0" smtClean="0">
                          <a:ln>
                            <a:noFill/>
                          </a:ln>
                          <a:effectLst/>
                        </a:rPr>
                        <a:t>54,5%</a:t>
                      </a:r>
                      <a:endParaRPr kumimoji="0" lang="ru-RU" sz="1600" b="1" i="0" u="none" strike="noStrike" cap="none" normalizeH="0" baseline="0" dirty="0" smtClean="0">
                        <a:ln>
                          <a:noFill/>
                        </a:ln>
                        <a:solidFill>
                          <a:schemeClr val="tx1"/>
                        </a:solidFill>
                        <a:effectLst/>
                        <a:latin typeface="Arial" charset="0"/>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1600" u="none" strike="noStrike" cap="none" normalizeH="0" baseline="0" dirty="0" smtClean="0">
                          <a:ln>
                            <a:noFill/>
                          </a:ln>
                          <a:effectLst/>
                        </a:rPr>
                        <a:t>31%</a:t>
                      </a:r>
                      <a:endParaRPr kumimoji="0" lang="ru-RU" sz="1600" b="1" i="0" u="none" strike="noStrike" cap="none" normalizeH="0" baseline="0" dirty="0" smtClean="0">
                        <a:ln>
                          <a:noFill/>
                        </a:ln>
                        <a:solidFill>
                          <a:schemeClr val="tx1"/>
                        </a:solidFill>
                        <a:effectLst/>
                        <a:latin typeface="Arial" charset="0"/>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sz="1600" u="none" strike="noStrike" cap="none" normalizeH="0" baseline="0" dirty="0" smtClean="0">
                          <a:ln>
                            <a:noFill/>
                          </a:ln>
                          <a:effectLst/>
                        </a:rPr>
                        <a:t>13,2%</a:t>
                      </a:r>
                      <a:endParaRPr kumimoji="0" lang="ru-RU" sz="1600" b="1" i="0" u="none" strike="noStrike" cap="none" normalizeH="0" baseline="0" dirty="0" smtClean="0">
                        <a:ln>
                          <a:noFill/>
                        </a:ln>
                        <a:solidFill>
                          <a:schemeClr val="tx1"/>
                        </a:solidFill>
                        <a:effectLst/>
                        <a:latin typeface="Arial" charset="0"/>
                      </a:endParaRPr>
                    </a:p>
                  </a:txBody>
                  <a:tcPr horzOverflow="overflow"/>
                </a:tc>
              </a:tr>
            </a:tbl>
          </a:graphicData>
        </a:graphic>
      </p:graphicFrame>
      <p:sp>
        <p:nvSpPr>
          <p:cNvPr id="54419" name="Text Box 147"/>
          <p:cNvSpPr txBox="1">
            <a:spLocks noChangeArrowheads="1"/>
          </p:cNvSpPr>
          <p:nvPr/>
        </p:nvSpPr>
        <p:spPr bwMode="auto">
          <a:xfrm>
            <a:off x="1259632" y="1124744"/>
            <a:ext cx="6428850" cy="10156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ctr"/>
            <a:r>
              <a:rPr lang="ru-RU" b="1" dirty="0" smtClean="0">
                <a:solidFill>
                  <a:schemeClr val="accent1">
                    <a:lumMod val="75000"/>
                  </a:schemeClr>
                </a:solidFill>
                <a:cs typeface="Arial" panose="020B0604020202020204" pitchFamily="34" charset="0"/>
              </a:rPr>
              <a:t>СТРУКТУРА ПРОДАЖ АЛКОГОЛЬНЫХ НАПИТКОВ В 2011 г. </a:t>
            </a:r>
          </a:p>
          <a:p>
            <a:pPr algn="ctr"/>
            <a:r>
              <a:rPr lang="ru-RU" sz="1200" b="1" dirty="0" smtClean="0">
                <a:solidFill>
                  <a:schemeClr val="accent1">
                    <a:lumMod val="75000"/>
                  </a:schemeClr>
                </a:solidFill>
                <a:cs typeface="Arial" panose="020B0604020202020204" pitchFamily="34" charset="0"/>
              </a:rPr>
              <a:t>по данным </a:t>
            </a:r>
            <a:r>
              <a:rPr lang="ru-RU" sz="1200" b="1" dirty="0" err="1" smtClean="0">
                <a:solidFill>
                  <a:schemeClr val="accent1">
                    <a:lumMod val="75000"/>
                  </a:schemeClr>
                </a:solidFill>
                <a:cs typeface="Arial" panose="020B0604020202020204" pitchFamily="34" charset="0"/>
              </a:rPr>
              <a:t>РосСтата</a:t>
            </a:r>
            <a:r>
              <a:rPr lang="ru-RU" sz="1200" b="1" dirty="0" smtClean="0">
                <a:solidFill>
                  <a:schemeClr val="accent1">
                    <a:lumMod val="75000"/>
                  </a:schemeClr>
                </a:solidFill>
                <a:cs typeface="Arial" panose="020B0604020202020204" pitchFamily="34" charset="0"/>
              </a:rPr>
              <a:t>:</a:t>
            </a:r>
          </a:p>
          <a:p>
            <a:pPr algn="ctr"/>
            <a:endParaRPr lang="ru-RU" sz="1200" b="1" dirty="0">
              <a:solidFill>
                <a:schemeClr val="accent1">
                  <a:lumMod val="75000"/>
                </a:schemeClr>
              </a:solidFill>
              <a:cs typeface="Arial" panose="020B0604020202020204" pitchFamily="34" charset="0"/>
            </a:endParaRPr>
          </a:p>
        </p:txBody>
      </p:sp>
      <p:sp>
        <p:nvSpPr>
          <p:cNvPr id="12" name="Прямоугольник 11"/>
          <p:cNvSpPr/>
          <p:nvPr/>
        </p:nvSpPr>
        <p:spPr>
          <a:xfrm>
            <a:off x="1071538" y="214290"/>
            <a:ext cx="7786742" cy="861774"/>
          </a:xfrm>
          <a:prstGeom prst="rect">
            <a:avLst/>
          </a:prstGeom>
        </p:spPr>
        <p:txBody>
          <a:bodyPr wrap="square">
            <a:spAutoFit/>
          </a:bodyPr>
          <a:lstStyle/>
          <a:p>
            <a:pPr marL="0" indent="0" algn="just">
              <a:buClr>
                <a:srgbClr val="006600"/>
              </a:buClr>
            </a:pPr>
            <a:r>
              <a:rPr lang="ru-RU" sz="1600" b="1" dirty="0" smtClean="0">
                <a:solidFill>
                  <a:schemeClr val="tx2">
                    <a:lumMod val="75000"/>
                  </a:schemeClr>
                </a:solidFill>
              </a:rPr>
              <a:t>Предпочтительное потребление крепких алкогольных напитков при общем высоком потреблении алкоголя способствует частому развитию соматических осложнений и высокому уровню смертности от них.</a:t>
            </a:r>
            <a:endParaRPr lang="ru-RU" sz="1600" b="1" dirty="0">
              <a:solidFill>
                <a:schemeClr val="tx2">
                  <a:lumMod val="75000"/>
                </a:schemeClr>
              </a:solidFill>
            </a:endParaRPr>
          </a:p>
        </p:txBody>
      </p:sp>
      <p:graphicFrame>
        <p:nvGraphicFramePr>
          <p:cNvPr id="13" name="Group 49"/>
          <p:cNvGraphicFramePr>
            <a:graphicFrameLocks noGrp="1"/>
          </p:cNvGraphicFramePr>
          <p:nvPr>
            <p:ph/>
          </p:nvPr>
        </p:nvGraphicFramePr>
        <p:xfrm>
          <a:off x="1357290" y="5081609"/>
          <a:ext cx="6572296" cy="1582103"/>
        </p:xfrm>
        <a:graphic>
          <a:graphicData uri="http://schemas.openxmlformats.org/drawingml/2006/table">
            <a:tbl>
              <a:tblPr>
                <a:tableStyleId>{BC89EF96-8CEA-46FF-86C4-4CE0E7609802}</a:tableStyleId>
              </a:tblPr>
              <a:tblGrid>
                <a:gridCol w="1692464"/>
                <a:gridCol w="1692466"/>
                <a:gridCol w="1593683"/>
                <a:gridCol w="1593683"/>
              </a:tblGrid>
              <a:tr h="576263">
                <a:tc>
                  <a:txBody>
                    <a:bodyPr/>
                    <a:lstStyle/>
                    <a:p>
                      <a:pPr marL="0" marR="0" lvl="0" indent="0" algn="ctr" defTabSz="449263" rtl="0" eaLnBrk="1" fontAlgn="base" latinLnBrk="0" hangingPunct="1">
                        <a:lnSpc>
                          <a:spcPct val="100000"/>
                        </a:lnSpc>
                        <a:spcBef>
                          <a:spcPct val="20000"/>
                        </a:spcBef>
                        <a:spcAft>
                          <a:spcPct val="0"/>
                        </a:spcAft>
                        <a:buClrTx/>
                        <a:buSzTx/>
                        <a:buFontTx/>
                        <a:buNone/>
                        <a:tabLst/>
                      </a:pPr>
                      <a:r>
                        <a:rPr kumimoji="0" lang="ru-RU" sz="1600" u="none" strike="noStrike" cap="none" normalizeH="0" baseline="0" dirty="0" smtClean="0">
                          <a:ln>
                            <a:noFill/>
                          </a:ln>
                          <a:effectLst/>
                        </a:rPr>
                        <a:t>Страна</a:t>
                      </a:r>
                      <a:endParaRPr kumimoji="0" lang="ru-RU" sz="1600" b="1" i="0" u="none" strike="noStrike" cap="none" normalizeH="0" baseline="0" dirty="0" smtClean="0">
                        <a:ln>
                          <a:noFill/>
                        </a:ln>
                        <a:solidFill>
                          <a:schemeClr val="tx1"/>
                        </a:solidFill>
                        <a:effectLst/>
                        <a:latin typeface="Arial" pitchFamily="34" charset="0"/>
                        <a:cs typeface="Arial" pitchFamily="34" charset="0"/>
                      </a:endParaRPr>
                    </a:p>
                  </a:txBody>
                  <a:tcPr anchor="ctr" horzOverflow="overflow"/>
                </a:tc>
                <a:tc>
                  <a:txBody>
                    <a:bodyPr/>
                    <a:lstStyle/>
                    <a:p>
                      <a:pPr marL="0" marR="0" lvl="0" indent="0" algn="ctr" defTabSz="449263" rtl="0" eaLnBrk="1" fontAlgn="base" latinLnBrk="0" hangingPunct="1">
                        <a:lnSpc>
                          <a:spcPct val="100000"/>
                        </a:lnSpc>
                        <a:spcBef>
                          <a:spcPct val="20000"/>
                        </a:spcBef>
                        <a:spcAft>
                          <a:spcPct val="0"/>
                        </a:spcAft>
                        <a:buClrTx/>
                        <a:buSzTx/>
                        <a:buFontTx/>
                        <a:buNone/>
                        <a:tabLst/>
                      </a:pPr>
                      <a:r>
                        <a:rPr kumimoji="0" lang="ru-RU" sz="1600" u="none" strike="noStrike" cap="none" normalizeH="0" baseline="0" dirty="0" smtClean="0">
                          <a:ln>
                            <a:noFill/>
                          </a:ln>
                          <a:effectLst/>
                        </a:rPr>
                        <a:t>Крепкие напитки</a:t>
                      </a:r>
                      <a:endParaRPr kumimoji="0" lang="ru-RU" sz="1600" b="1" i="0" u="none" strike="noStrike" cap="none" normalizeH="0" baseline="0" dirty="0" smtClean="0">
                        <a:ln>
                          <a:noFill/>
                        </a:ln>
                        <a:solidFill>
                          <a:schemeClr val="tx1"/>
                        </a:solidFill>
                        <a:effectLst/>
                        <a:latin typeface="Arial" pitchFamily="34" charset="0"/>
                        <a:cs typeface="Arial" pitchFamily="34" charset="0"/>
                      </a:endParaRPr>
                    </a:p>
                  </a:txBody>
                  <a:tcPr anchor="ctr" horzOverflow="overflow"/>
                </a:tc>
                <a:tc>
                  <a:txBody>
                    <a:bodyPr/>
                    <a:lstStyle/>
                    <a:p>
                      <a:pPr marL="0" marR="0" lvl="0" indent="0" algn="ctr" defTabSz="449263" rtl="0" eaLnBrk="1" fontAlgn="base" latinLnBrk="0" hangingPunct="1">
                        <a:lnSpc>
                          <a:spcPct val="100000"/>
                        </a:lnSpc>
                        <a:spcBef>
                          <a:spcPct val="20000"/>
                        </a:spcBef>
                        <a:spcAft>
                          <a:spcPct val="0"/>
                        </a:spcAft>
                        <a:buClrTx/>
                        <a:buSzTx/>
                        <a:buFontTx/>
                        <a:buNone/>
                        <a:tabLst/>
                      </a:pPr>
                      <a:r>
                        <a:rPr kumimoji="0" lang="ru-RU" sz="1600" u="none" strike="noStrike" cap="none" normalizeH="0" baseline="0" smtClean="0">
                          <a:ln>
                            <a:noFill/>
                          </a:ln>
                          <a:effectLst/>
                        </a:rPr>
                        <a:t>Пиво</a:t>
                      </a:r>
                      <a:endParaRPr kumimoji="0" lang="ru-RU" sz="1600" b="1" i="0" u="none" strike="noStrike" cap="none" normalizeH="0" baseline="0" smtClean="0">
                        <a:ln>
                          <a:noFill/>
                        </a:ln>
                        <a:solidFill>
                          <a:schemeClr val="tx1"/>
                        </a:solidFill>
                        <a:effectLst/>
                        <a:latin typeface="Arial" pitchFamily="34" charset="0"/>
                        <a:cs typeface="Arial" pitchFamily="34" charset="0"/>
                      </a:endParaRPr>
                    </a:p>
                  </a:txBody>
                  <a:tcPr anchor="ctr" horzOverflow="overflow"/>
                </a:tc>
                <a:tc>
                  <a:txBody>
                    <a:bodyPr/>
                    <a:lstStyle/>
                    <a:p>
                      <a:pPr marL="0" marR="0" lvl="0" indent="0" algn="ctr" defTabSz="449263" rtl="0" eaLnBrk="1" fontAlgn="base" latinLnBrk="0" hangingPunct="1">
                        <a:lnSpc>
                          <a:spcPct val="100000"/>
                        </a:lnSpc>
                        <a:spcBef>
                          <a:spcPct val="20000"/>
                        </a:spcBef>
                        <a:spcAft>
                          <a:spcPct val="0"/>
                        </a:spcAft>
                        <a:buClrTx/>
                        <a:buSzTx/>
                        <a:buFontTx/>
                        <a:buNone/>
                        <a:tabLst/>
                      </a:pPr>
                      <a:r>
                        <a:rPr kumimoji="0" lang="ru-RU" sz="1600" u="none" strike="noStrike" cap="none" normalizeH="0" baseline="0" dirty="0" smtClean="0">
                          <a:ln>
                            <a:noFill/>
                          </a:ln>
                          <a:effectLst/>
                        </a:rPr>
                        <a:t>Вино</a:t>
                      </a:r>
                      <a:endParaRPr kumimoji="0" lang="ru-RU" sz="1600" b="1" i="0" u="none" strike="noStrike" cap="none" normalizeH="0" baseline="0" dirty="0" smtClean="0">
                        <a:ln>
                          <a:noFill/>
                        </a:ln>
                        <a:solidFill>
                          <a:schemeClr val="tx1"/>
                        </a:solidFill>
                        <a:effectLst/>
                        <a:latin typeface="Arial" pitchFamily="34" charset="0"/>
                        <a:cs typeface="Arial" pitchFamily="34" charset="0"/>
                      </a:endParaRPr>
                    </a:p>
                  </a:txBody>
                  <a:tcPr anchor="ctr" horzOverflow="overflow"/>
                </a:tc>
              </a:tr>
              <a:tr h="300038">
                <a:tc>
                  <a:txBody>
                    <a:bodyPr/>
                    <a:lstStyle/>
                    <a:p>
                      <a:pPr marL="0" marR="0" lvl="0" indent="0" algn="l" defTabSz="449263" rtl="0" eaLnBrk="1" fontAlgn="base" latinLnBrk="0" hangingPunct="1">
                        <a:lnSpc>
                          <a:spcPct val="100000"/>
                        </a:lnSpc>
                        <a:spcBef>
                          <a:spcPct val="20000"/>
                        </a:spcBef>
                        <a:spcAft>
                          <a:spcPct val="0"/>
                        </a:spcAft>
                        <a:buClrTx/>
                        <a:buSzTx/>
                        <a:buFontTx/>
                        <a:buNone/>
                        <a:tabLst/>
                      </a:pPr>
                      <a:r>
                        <a:rPr kumimoji="0" lang="ru-RU" sz="1600" u="none" strike="noStrike" cap="none" normalizeH="0" baseline="0" dirty="0" smtClean="0">
                          <a:ln>
                            <a:noFill/>
                          </a:ln>
                          <a:effectLst/>
                        </a:rPr>
                        <a:t>Германия</a:t>
                      </a:r>
                      <a:endParaRPr kumimoji="0" lang="ru-RU" sz="1600" b="1" i="0" u="none" strike="noStrike" cap="none" normalizeH="0" baseline="0" dirty="0" smtClean="0">
                        <a:ln>
                          <a:noFill/>
                        </a:ln>
                        <a:solidFill>
                          <a:schemeClr val="tx1"/>
                        </a:solidFill>
                        <a:effectLst/>
                        <a:latin typeface="Arial" pitchFamily="34" charset="0"/>
                        <a:cs typeface="Arial" pitchFamily="34" charset="0"/>
                      </a:endParaRPr>
                    </a:p>
                  </a:txBody>
                  <a:tcPr horzOverflow="overflow"/>
                </a:tc>
                <a:tc>
                  <a:txBody>
                    <a:bodyPr/>
                    <a:lstStyle/>
                    <a:p>
                      <a:pPr marL="0" marR="0" lvl="0" indent="0" algn="ctr" defTabSz="449263" rtl="0" eaLnBrk="1" fontAlgn="base" latinLnBrk="0" hangingPunct="1">
                        <a:lnSpc>
                          <a:spcPct val="100000"/>
                        </a:lnSpc>
                        <a:spcBef>
                          <a:spcPct val="20000"/>
                        </a:spcBef>
                        <a:spcAft>
                          <a:spcPct val="0"/>
                        </a:spcAft>
                        <a:buClrTx/>
                        <a:buSzTx/>
                        <a:buFontTx/>
                        <a:buNone/>
                        <a:tabLst/>
                      </a:pPr>
                      <a:r>
                        <a:rPr kumimoji="0" lang="ru-RU" sz="1600" u="none" strike="noStrike" cap="none" normalizeH="0" baseline="0" dirty="0" smtClean="0">
                          <a:ln>
                            <a:noFill/>
                          </a:ln>
                          <a:effectLst/>
                        </a:rPr>
                        <a:t>20%</a:t>
                      </a:r>
                      <a:endParaRPr kumimoji="0" lang="ru-RU" sz="1600" b="1" i="0" u="none" strike="noStrike" cap="none" normalizeH="0" baseline="0" dirty="0" smtClean="0">
                        <a:ln>
                          <a:noFill/>
                        </a:ln>
                        <a:solidFill>
                          <a:schemeClr val="tx1"/>
                        </a:solidFill>
                        <a:effectLst/>
                        <a:latin typeface="Arial" pitchFamily="34" charset="0"/>
                        <a:cs typeface="Arial" pitchFamily="34" charset="0"/>
                      </a:endParaRPr>
                    </a:p>
                  </a:txBody>
                  <a:tcPr horzOverflow="overflow"/>
                </a:tc>
                <a:tc>
                  <a:txBody>
                    <a:bodyPr/>
                    <a:lstStyle/>
                    <a:p>
                      <a:pPr marL="0" marR="0" lvl="0" indent="0" algn="ctr" defTabSz="449263" rtl="0" eaLnBrk="1" fontAlgn="base" latinLnBrk="0" hangingPunct="1">
                        <a:lnSpc>
                          <a:spcPct val="100000"/>
                        </a:lnSpc>
                        <a:spcBef>
                          <a:spcPct val="20000"/>
                        </a:spcBef>
                        <a:spcAft>
                          <a:spcPct val="0"/>
                        </a:spcAft>
                        <a:buClrTx/>
                        <a:buSzTx/>
                        <a:buFontTx/>
                        <a:buNone/>
                        <a:tabLst/>
                      </a:pPr>
                      <a:r>
                        <a:rPr kumimoji="0" lang="ru-RU" sz="1600" u="none" strike="noStrike" cap="none" normalizeH="0" baseline="0" smtClean="0">
                          <a:ln>
                            <a:noFill/>
                          </a:ln>
                          <a:effectLst/>
                        </a:rPr>
                        <a:t>53%</a:t>
                      </a:r>
                      <a:endParaRPr kumimoji="0" lang="ru-RU" sz="1600" b="1" i="0" u="none" strike="noStrike" cap="none" normalizeH="0" baseline="0" smtClean="0">
                        <a:ln>
                          <a:noFill/>
                        </a:ln>
                        <a:solidFill>
                          <a:schemeClr val="tx1"/>
                        </a:solidFill>
                        <a:effectLst/>
                        <a:latin typeface="Arial" pitchFamily="34" charset="0"/>
                        <a:cs typeface="Arial" pitchFamily="34" charset="0"/>
                      </a:endParaRPr>
                    </a:p>
                  </a:txBody>
                  <a:tcPr horzOverflow="overflow"/>
                </a:tc>
                <a:tc>
                  <a:txBody>
                    <a:bodyPr/>
                    <a:lstStyle/>
                    <a:p>
                      <a:pPr marL="0" marR="0" lvl="0" indent="0" algn="ctr" defTabSz="449263" rtl="0" eaLnBrk="1" fontAlgn="base" latinLnBrk="0" hangingPunct="1">
                        <a:lnSpc>
                          <a:spcPct val="100000"/>
                        </a:lnSpc>
                        <a:spcBef>
                          <a:spcPct val="20000"/>
                        </a:spcBef>
                        <a:spcAft>
                          <a:spcPct val="0"/>
                        </a:spcAft>
                        <a:buClrTx/>
                        <a:buSzTx/>
                        <a:buFontTx/>
                        <a:buNone/>
                        <a:tabLst/>
                      </a:pPr>
                      <a:r>
                        <a:rPr kumimoji="0" lang="ru-RU" sz="1600" u="none" strike="noStrike" cap="none" normalizeH="0" baseline="0" smtClean="0">
                          <a:ln>
                            <a:noFill/>
                          </a:ln>
                          <a:effectLst/>
                        </a:rPr>
                        <a:t>27%</a:t>
                      </a:r>
                      <a:endParaRPr kumimoji="0" lang="ru-RU" sz="1600" b="1" i="0" u="none" strike="noStrike" cap="none" normalizeH="0" baseline="0" smtClean="0">
                        <a:ln>
                          <a:noFill/>
                        </a:ln>
                        <a:solidFill>
                          <a:schemeClr val="tx1"/>
                        </a:solidFill>
                        <a:effectLst/>
                        <a:latin typeface="Arial" pitchFamily="34" charset="0"/>
                        <a:cs typeface="Arial" pitchFamily="34" charset="0"/>
                      </a:endParaRPr>
                    </a:p>
                  </a:txBody>
                  <a:tcPr horzOverflow="overflow"/>
                </a:tc>
              </a:tr>
              <a:tr h="180975">
                <a:tc>
                  <a:txBody>
                    <a:bodyPr/>
                    <a:lstStyle/>
                    <a:p>
                      <a:pPr marL="0" marR="0" lvl="0" indent="0" algn="l" defTabSz="449263" rtl="0" eaLnBrk="1" fontAlgn="base" latinLnBrk="0" hangingPunct="1">
                        <a:lnSpc>
                          <a:spcPct val="100000"/>
                        </a:lnSpc>
                        <a:spcBef>
                          <a:spcPct val="20000"/>
                        </a:spcBef>
                        <a:spcAft>
                          <a:spcPct val="0"/>
                        </a:spcAft>
                        <a:buClrTx/>
                        <a:buSzTx/>
                        <a:buFontTx/>
                        <a:buNone/>
                        <a:tabLst/>
                      </a:pPr>
                      <a:r>
                        <a:rPr kumimoji="0" lang="ru-RU" sz="1600" u="none" strike="noStrike" cap="none" normalizeH="0" baseline="0" smtClean="0">
                          <a:ln>
                            <a:noFill/>
                          </a:ln>
                          <a:effectLst/>
                        </a:rPr>
                        <a:t>Франция</a:t>
                      </a:r>
                      <a:endParaRPr kumimoji="0" lang="ru-RU" sz="1600" b="1" i="0" u="none" strike="noStrike" cap="none" normalizeH="0" baseline="0" smtClean="0">
                        <a:ln>
                          <a:noFill/>
                        </a:ln>
                        <a:solidFill>
                          <a:schemeClr val="tx1"/>
                        </a:solidFill>
                        <a:effectLst/>
                        <a:latin typeface="Arial" pitchFamily="34" charset="0"/>
                        <a:cs typeface="Arial" pitchFamily="34" charset="0"/>
                      </a:endParaRPr>
                    </a:p>
                  </a:txBody>
                  <a:tcPr horzOverflow="overflow"/>
                </a:tc>
                <a:tc>
                  <a:txBody>
                    <a:bodyPr/>
                    <a:lstStyle/>
                    <a:p>
                      <a:pPr marL="0" marR="0" lvl="0" indent="0" algn="ctr" defTabSz="449263" rtl="0" eaLnBrk="1" fontAlgn="base" latinLnBrk="0" hangingPunct="1">
                        <a:lnSpc>
                          <a:spcPct val="100000"/>
                        </a:lnSpc>
                        <a:spcBef>
                          <a:spcPct val="20000"/>
                        </a:spcBef>
                        <a:spcAft>
                          <a:spcPct val="0"/>
                        </a:spcAft>
                        <a:buClrTx/>
                        <a:buSzTx/>
                        <a:buFontTx/>
                        <a:buNone/>
                        <a:tabLst/>
                      </a:pPr>
                      <a:r>
                        <a:rPr kumimoji="0" lang="ru-RU" sz="1600" u="none" strike="noStrike" cap="none" normalizeH="0" baseline="0" smtClean="0">
                          <a:ln>
                            <a:noFill/>
                          </a:ln>
                          <a:effectLst/>
                        </a:rPr>
                        <a:t>20%</a:t>
                      </a:r>
                      <a:endParaRPr kumimoji="0" lang="ru-RU" sz="1600" b="1" i="0" u="none" strike="noStrike" cap="none" normalizeH="0" baseline="0" smtClean="0">
                        <a:ln>
                          <a:noFill/>
                        </a:ln>
                        <a:solidFill>
                          <a:schemeClr val="tx1"/>
                        </a:solidFill>
                        <a:effectLst/>
                        <a:latin typeface="Arial" pitchFamily="34" charset="0"/>
                        <a:cs typeface="Arial" pitchFamily="34" charset="0"/>
                      </a:endParaRPr>
                    </a:p>
                  </a:txBody>
                  <a:tcPr horzOverflow="overflow"/>
                </a:tc>
                <a:tc>
                  <a:txBody>
                    <a:bodyPr/>
                    <a:lstStyle/>
                    <a:p>
                      <a:pPr marL="0" marR="0" lvl="0" indent="0" algn="ctr" defTabSz="449263" rtl="0" eaLnBrk="1" fontAlgn="base" latinLnBrk="0" hangingPunct="1">
                        <a:lnSpc>
                          <a:spcPct val="100000"/>
                        </a:lnSpc>
                        <a:spcBef>
                          <a:spcPct val="20000"/>
                        </a:spcBef>
                        <a:spcAft>
                          <a:spcPct val="0"/>
                        </a:spcAft>
                        <a:buClrTx/>
                        <a:buSzTx/>
                        <a:buFontTx/>
                        <a:buNone/>
                        <a:tabLst/>
                      </a:pPr>
                      <a:r>
                        <a:rPr kumimoji="0" lang="ru-RU" sz="1600" u="none" strike="noStrike" cap="none" normalizeH="0" baseline="0" dirty="0" smtClean="0">
                          <a:ln>
                            <a:noFill/>
                          </a:ln>
                          <a:effectLst/>
                        </a:rPr>
                        <a:t>17%</a:t>
                      </a:r>
                      <a:endParaRPr kumimoji="0" lang="ru-RU" sz="1600" b="1" i="0" u="none" strike="noStrike" cap="none" normalizeH="0" baseline="0" dirty="0" smtClean="0">
                        <a:ln>
                          <a:noFill/>
                        </a:ln>
                        <a:solidFill>
                          <a:schemeClr val="tx1"/>
                        </a:solidFill>
                        <a:effectLst/>
                        <a:latin typeface="Arial" pitchFamily="34" charset="0"/>
                        <a:cs typeface="Arial" pitchFamily="34" charset="0"/>
                      </a:endParaRPr>
                    </a:p>
                  </a:txBody>
                  <a:tcPr horzOverflow="overflow"/>
                </a:tc>
                <a:tc>
                  <a:txBody>
                    <a:bodyPr/>
                    <a:lstStyle/>
                    <a:p>
                      <a:pPr marL="0" marR="0" lvl="0" indent="0" algn="ctr" defTabSz="449263" rtl="0" eaLnBrk="1" fontAlgn="base" latinLnBrk="0" hangingPunct="1">
                        <a:lnSpc>
                          <a:spcPct val="100000"/>
                        </a:lnSpc>
                        <a:spcBef>
                          <a:spcPct val="20000"/>
                        </a:spcBef>
                        <a:spcAft>
                          <a:spcPct val="0"/>
                        </a:spcAft>
                        <a:buClrTx/>
                        <a:buSzTx/>
                        <a:buFontTx/>
                        <a:buNone/>
                        <a:tabLst/>
                      </a:pPr>
                      <a:r>
                        <a:rPr kumimoji="0" lang="ru-RU" sz="1600" u="none" strike="noStrike" cap="none" normalizeH="0" baseline="0" dirty="0" smtClean="0">
                          <a:ln>
                            <a:noFill/>
                          </a:ln>
                          <a:effectLst/>
                        </a:rPr>
                        <a:t>62%</a:t>
                      </a:r>
                      <a:endParaRPr kumimoji="0" lang="ru-RU" sz="1600" b="1" i="0" u="none" strike="noStrike" cap="none" normalizeH="0" baseline="0" dirty="0" smtClean="0">
                        <a:ln>
                          <a:noFill/>
                        </a:ln>
                        <a:solidFill>
                          <a:schemeClr val="tx1"/>
                        </a:solidFill>
                        <a:effectLst/>
                        <a:latin typeface="Arial" pitchFamily="34" charset="0"/>
                        <a:cs typeface="Arial" pitchFamily="34" charset="0"/>
                      </a:endParaRPr>
                    </a:p>
                  </a:txBody>
                  <a:tcPr horzOverflow="overflow"/>
                </a:tc>
              </a:tr>
              <a:tr h="277813">
                <a:tc>
                  <a:txBody>
                    <a:bodyPr/>
                    <a:lstStyle/>
                    <a:p>
                      <a:pPr marL="0" marR="0" lvl="0" indent="0" algn="l" defTabSz="449263" rtl="0" eaLnBrk="1" fontAlgn="base" latinLnBrk="0" hangingPunct="1">
                        <a:lnSpc>
                          <a:spcPct val="100000"/>
                        </a:lnSpc>
                        <a:spcBef>
                          <a:spcPct val="20000"/>
                        </a:spcBef>
                        <a:spcAft>
                          <a:spcPct val="0"/>
                        </a:spcAft>
                        <a:buClrTx/>
                        <a:buSzTx/>
                        <a:buFontTx/>
                        <a:buNone/>
                        <a:tabLst/>
                      </a:pPr>
                      <a:r>
                        <a:rPr kumimoji="0" lang="ru-RU" sz="1600" u="none" strike="noStrike" cap="none" normalizeH="0" baseline="0" smtClean="0">
                          <a:ln>
                            <a:noFill/>
                          </a:ln>
                          <a:effectLst/>
                        </a:rPr>
                        <a:t>Россия</a:t>
                      </a:r>
                      <a:endParaRPr kumimoji="0" lang="ru-RU" sz="1600" b="1" i="0" u="none" strike="noStrike" cap="none" normalizeH="0" baseline="0" smtClean="0">
                        <a:ln>
                          <a:noFill/>
                        </a:ln>
                        <a:solidFill>
                          <a:schemeClr val="tx1"/>
                        </a:solidFill>
                        <a:effectLst/>
                        <a:latin typeface="Arial" pitchFamily="34" charset="0"/>
                        <a:cs typeface="Arial" pitchFamily="34" charset="0"/>
                      </a:endParaRPr>
                    </a:p>
                  </a:txBody>
                  <a:tcPr horzOverflow="overflow"/>
                </a:tc>
                <a:tc>
                  <a:txBody>
                    <a:bodyPr/>
                    <a:lstStyle/>
                    <a:p>
                      <a:pPr marL="0" marR="0" lvl="0" indent="0" algn="ctr" defTabSz="449263" rtl="0" eaLnBrk="1" fontAlgn="base" latinLnBrk="0" hangingPunct="1">
                        <a:lnSpc>
                          <a:spcPct val="100000"/>
                        </a:lnSpc>
                        <a:spcBef>
                          <a:spcPct val="20000"/>
                        </a:spcBef>
                        <a:spcAft>
                          <a:spcPct val="0"/>
                        </a:spcAft>
                        <a:buClrTx/>
                        <a:buSzTx/>
                        <a:buFontTx/>
                        <a:buNone/>
                        <a:tabLst/>
                      </a:pPr>
                      <a:r>
                        <a:rPr kumimoji="0" lang="ru-RU" sz="1600" u="none" strike="noStrike" cap="none" normalizeH="0" baseline="0" smtClean="0">
                          <a:ln>
                            <a:noFill/>
                          </a:ln>
                          <a:effectLst/>
                        </a:rPr>
                        <a:t>63%</a:t>
                      </a:r>
                      <a:endParaRPr kumimoji="0" lang="ru-RU" sz="1600" b="1" i="0" u="none" strike="noStrike" cap="none" normalizeH="0" baseline="0" smtClean="0">
                        <a:ln>
                          <a:noFill/>
                        </a:ln>
                        <a:solidFill>
                          <a:schemeClr val="tx1"/>
                        </a:solidFill>
                        <a:effectLst/>
                        <a:latin typeface="Arial" pitchFamily="34" charset="0"/>
                        <a:cs typeface="Arial" pitchFamily="34" charset="0"/>
                      </a:endParaRPr>
                    </a:p>
                  </a:txBody>
                  <a:tcPr horzOverflow="overflow"/>
                </a:tc>
                <a:tc>
                  <a:txBody>
                    <a:bodyPr/>
                    <a:lstStyle/>
                    <a:p>
                      <a:pPr marL="0" marR="0" lvl="0" indent="0" algn="ctr" defTabSz="449263" rtl="0" eaLnBrk="1" fontAlgn="base" latinLnBrk="0" hangingPunct="1">
                        <a:lnSpc>
                          <a:spcPct val="100000"/>
                        </a:lnSpc>
                        <a:spcBef>
                          <a:spcPct val="20000"/>
                        </a:spcBef>
                        <a:spcAft>
                          <a:spcPct val="0"/>
                        </a:spcAft>
                        <a:buClrTx/>
                        <a:buSzTx/>
                        <a:buFontTx/>
                        <a:buNone/>
                        <a:tabLst/>
                      </a:pPr>
                      <a:r>
                        <a:rPr kumimoji="0" lang="ru-RU" sz="1600" u="none" strike="noStrike" cap="none" normalizeH="0" baseline="0" dirty="0" smtClean="0">
                          <a:ln>
                            <a:noFill/>
                          </a:ln>
                          <a:effectLst/>
                        </a:rPr>
                        <a:t>33%</a:t>
                      </a:r>
                      <a:endParaRPr kumimoji="0" lang="ru-RU" sz="1600" b="1" i="0" u="none" strike="noStrike" cap="none" normalizeH="0" baseline="0" dirty="0" smtClean="0">
                        <a:ln>
                          <a:noFill/>
                        </a:ln>
                        <a:solidFill>
                          <a:schemeClr val="tx1"/>
                        </a:solidFill>
                        <a:effectLst/>
                        <a:latin typeface="Arial" pitchFamily="34" charset="0"/>
                        <a:cs typeface="Arial" pitchFamily="34" charset="0"/>
                      </a:endParaRPr>
                    </a:p>
                  </a:txBody>
                  <a:tcPr horzOverflow="overflow"/>
                </a:tc>
                <a:tc>
                  <a:txBody>
                    <a:bodyPr/>
                    <a:lstStyle/>
                    <a:p>
                      <a:pPr marL="0" marR="0" lvl="0" indent="0" algn="ctr" defTabSz="449263" rtl="0" eaLnBrk="1" fontAlgn="base" latinLnBrk="0" hangingPunct="1">
                        <a:lnSpc>
                          <a:spcPct val="100000"/>
                        </a:lnSpc>
                        <a:spcBef>
                          <a:spcPct val="20000"/>
                        </a:spcBef>
                        <a:spcAft>
                          <a:spcPct val="0"/>
                        </a:spcAft>
                        <a:buClrTx/>
                        <a:buSzTx/>
                        <a:buFontTx/>
                        <a:buNone/>
                        <a:tabLst/>
                      </a:pPr>
                      <a:r>
                        <a:rPr kumimoji="0" lang="ru-RU" sz="1600" u="none" strike="noStrike" cap="none" normalizeH="0" baseline="0" dirty="0" smtClean="0">
                          <a:ln>
                            <a:noFill/>
                          </a:ln>
                          <a:effectLst/>
                        </a:rPr>
                        <a:t>1%</a:t>
                      </a:r>
                      <a:endParaRPr kumimoji="0" lang="ru-RU" sz="1600" b="1" i="0" u="none" strike="noStrike" cap="none" normalizeH="0" baseline="0" dirty="0" smtClean="0">
                        <a:ln>
                          <a:noFill/>
                        </a:ln>
                        <a:solidFill>
                          <a:schemeClr val="tx1"/>
                        </a:solidFill>
                        <a:effectLst/>
                        <a:latin typeface="Arial" pitchFamily="34" charset="0"/>
                        <a:cs typeface="Arial" pitchFamily="34" charset="0"/>
                      </a:endParaRPr>
                    </a:p>
                  </a:txBody>
                  <a:tcPr horzOverflow="overflow"/>
                </a:tc>
              </a:tr>
            </a:tbl>
          </a:graphicData>
        </a:graphic>
      </p:graphicFrame>
      <p:sp>
        <p:nvSpPr>
          <p:cNvPr id="14" name="Text Box 50"/>
          <p:cNvSpPr txBox="1">
            <a:spLocks noChangeArrowheads="1"/>
          </p:cNvSpPr>
          <p:nvPr/>
        </p:nvSpPr>
        <p:spPr bwMode="auto">
          <a:xfrm>
            <a:off x="3143240" y="4786322"/>
            <a:ext cx="3643338" cy="28575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r>
              <a:rPr lang="ru-RU" sz="1200" dirty="0">
                <a:latin typeface="Arial" panose="020B0604020202020204" pitchFamily="34" charset="0"/>
                <a:cs typeface="Arial" panose="020B0604020202020204" pitchFamily="34" charset="0"/>
              </a:rPr>
              <a:t>В таблице приведены данные ВОЗ за 2005 г.</a:t>
            </a:r>
          </a:p>
        </p:txBody>
      </p:sp>
      <p:pic>
        <p:nvPicPr>
          <p:cNvPr id="15" name="Picture 4" descr="http://mru52.fmbaros.ru/common/upload/mru52/who-logo-ru.jpg"/>
          <p:cNvPicPr>
            <a:picLocks noChangeAspect="1" noChangeArrowheads="1"/>
          </p:cNvPicPr>
          <p:nvPr/>
        </p:nvPicPr>
        <p:blipFill>
          <a:blip r:embed="rId3" cstate="print">
            <a:clrChange>
              <a:clrFrom>
                <a:srgbClr val="FCFCFC"/>
              </a:clrFrom>
              <a:clrTo>
                <a:srgbClr val="FCFCFC">
                  <a:alpha val="0"/>
                </a:srgbClr>
              </a:clrTo>
            </a:clrChange>
          </a:blip>
          <a:srcRect/>
          <a:stretch>
            <a:fillRect/>
          </a:stretch>
        </p:blipFill>
        <p:spPr bwMode="auto">
          <a:xfrm>
            <a:off x="214282" y="3286124"/>
            <a:ext cx="3020807" cy="1143008"/>
          </a:xfrm>
          <a:prstGeom prst="rect">
            <a:avLst/>
          </a:prstGeom>
          <a:noFill/>
        </p:spPr>
      </p:pic>
      <p:sp>
        <p:nvSpPr>
          <p:cNvPr id="16" name="Text Box 2"/>
          <p:cNvSpPr txBox="1">
            <a:spLocks noChangeArrowheads="1"/>
          </p:cNvSpPr>
          <p:nvPr/>
        </p:nvSpPr>
        <p:spPr bwMode="auto">
          <a:xfrm>
            <a:off x="1428728" y="4214819"/>
            <a:ext cx="6357982" cy="500066"/>
          </a:xfrm>
          <a:prstGeom prst="rect">
            <a:avLst/>
          </a:prstGeom>
          <a:noFill/>
          <a:ln>
            <a:noFill/>
          </a:ln>
          <a:effectLst/>
        </p:spPr>
        <p:txBody>
          <a:bodyPr lIns="90000" tIns="46800" rIns="90000" bIns="46800" anchor="ctr"/>
          <a:lstStyle>
            <a:lvl1pPr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defRPr>
            </a:lvl1pPr>
            <a:lvl2pPr marL="742950" indent="-285750"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defRPr>
            </a:lvl2pPr>
            <a:lvl3pPr marL="1143000" indent="-228600"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defRPr>
            </a:lvl3pPr>
            <a:lvl4pPr marL="1600200" indent="-228600"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defRPr>
            </a:lvl4pPr>
            <a:lvl5pPr marL="2057400" indent="-228600"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defRPr>
            </a:lvl5pPr>
            <a:lvl6pPr marL="2514600" indent="-228600" defTabSz="449263" fontAlgn="base">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defRPr>
            </a:lvl6pPr>
            <a:lvl7pPr marL="2971800" indent="-228600" defTabSz="449263" fontAlgn="base">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defRPr>
            </a:lvl7pPr>
            <a:lvl8pPr marL="3429000" indent="-228600" defTabSz="449263" fontAlgn="base">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defRPr>
            </a:lvl8pPr>
            <a:lvl9pPr marL="3886200" indent="-228600" defTabSz="449263" fontAlgn="base">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defRPr>
            </a:lvl9pPr>
          </a:lstStyle>
          <a:p>
            <a:pPr algn="ctr">
              <a:buSzPct val="100000"/>
            </a:pPr>
            <a:r>
              <a:rPr lang="ru-RU" b="1" dirty="0" smtClean="0">
                <a:solidFill>
                  <a:schemeClr val="accent1">
                    <a:lumMod val="75000"/>
                  </a:schemeClr>
                </a:solidFill>
                <a:latin typeface="+mn-lt"/>
                <a:cs typeface="Arial" charset="0"/>
              </a:rPr>
              <a:t>ПРОБЛЕМА ВЫСОКОГО ПОТРЕБЛЕНИЯ КРЕПКИХ НАПИТКОВ</a:t>
            </a:r>
            <a:endParaRPr lang="ru-RU" b="1" dirty="0">
              <a:solidFill>
                <a:schemeClr val="accent1">
                  <a:lumMod val="75000"/>
                </a:schemeClr>
              </a:solidFill>
              <a:latin typeface="+mn-lt"/>
              <a:cs typeface="Arial" charset="0"/>
            </a:endParaRPr>
          </a:p>
        </p:txBody>
      </p:sp>
      <p:pic>
        <p:nvPicPr>
          <p:cNvPr id="266242" name="Picture 2" descr="http://ic1.static.km.ru/sites/default/files/imagecache/240x150/img/article/2012/7/23/rosstatlogo.jpg"/>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0" y="142852"/>
            <a:ext cx="1371610" cy="857256"/>
          </a:xfrm>
          <a:prstGeom prst="rect">
            <a:avLst/>
          </a:prstGeom>
          <a:noFill/>
        </p:spPr>
      </p:pic>
      <p:sp>
        <p:nvSpPr>
          <p:cNvPr id="17" name="Прямоугольник 16"/>
          <p:cNvSpPr/>
          <p:nvPr/>
        </p:nvSpPr>
        <p:spPr>
          <a:xfrm>
            <a:off x="0" y="3214686"/>
            <a:ext cx="785786" cy="71438"/>
          </a:xfrm>
          <a:prstGeom prst="rect">
            <a:avLst/>
          </a:prstGeom>
          <a:solidFill>
            <a:srgbClr val="BD4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0" name="Прямоугольник 19"/>
          <p:cNvSpPr/>
          <p:nvPr/>
        </p:nvSpPr>
        <p:spPr>
          <a:xfrm>
            <a:off x="785786" y="3214686"/>
            <a:ext cx="500066" cy="7143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1" name="Прямоугольник 20"/>
          <p:cNvSpPr/>
          <p:nvPr/>
        </p:nvSpPr>
        <p:spPr>
          <a:xfrm>
            <a:off x="1285852" y="3214686"/>
            <a:ext cx="7858148" cy="7143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xmlns="" val="1223699247"/>
      </p:ext>
    </p:extLst>
  </p:cSld>
  <p:clrMapOvr>
    <a:masterClrMapping/>
  </p:clrMapOvr>
  <p:transition>
    <p:cover dir="l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0404" name="Picture 4" descr="https://encrypted-tbn3.gstatic.com/images?q=tbn:ANd9GcRV1glK4hq4hlGiUDI6nwHcbaP0mtn1jffhEQXLMYF0iVquIXcMAw"/>
          <p:cNvPicPr>
            <a:picLocks noChangeAspect="1" noChangeArrowheads="1"/>
          </p:cNvPicPr>
          <p:nvPr/>
        </p:nvPicPr>
        <p:blipFill>
          <a:blip r:embed="rId3" cstate="print">
            <a:lum bright="60000"/>
          </a:blip>
          <a:srcRect/>
          <a:stretch>
            <a:fillRect/>
          </a:stretch>
        </p:blipFill>
        <p:spPr bwMode="auto">
          <a:xfrm>
            <a:off x="214282" y="714356"/>
            <a:ext cx="8715436" cy="5715040"/>
          </a:xfrm>
          <a:prstGeom prst="rect">
            <a:avLst/>
          </a:prstGeom>
          <a:noFill/>
        </p:spPr>
      </p:pic>
      <p:graphicFrame>
        <p:nvGraphicFramePr>
          <p:cNvPr id="2" name="Group 35"/>
          <p:cNvGraphicFramePr>
            <a:graphicFrameLocks noGrp="1"/>
          </p:cNvGraphicFramePr>
          <p:nvPr>
            <p:extLst>
              <p:ext uri="{D42A27DB-BD31-4B8C-83A1-F6EECF244321}">
                <p14:modId xmlns:p14="http://schemas.microsoft.com/office/powerpoint/2010/main" xmlns="" val="70481233"/>
              </p:ext>
            </p:extLst>
          </p:nvPr>
        </p:nvGraphicFramePr>
        <p:xfrm>
          <a:off x="357158" y="2338149"/>
          <a:ext cx="8501122" cy="2662486"/>
        </p:xfrm>
        <a:graphic>
          <a:graphicData uri="http://schemas.openxmlformats.org/drawingml/2006/table">
            <a:tbl>
              <a:tblPr>
                <a:effectLst>
                  <a:outerShdw blurRad="50800" dist="38100" dir="2700000" algn="tl" rotWithShape="0">
                    <a:prstClr val="black">
                      <a:alpha val="40000"/>
                    </a:prstClr>
                  </a:outerShdw>
                </a:effectLst>
                <a:tableStyleId>{BC89EF96-8CEA-46FF-86C4-4CE0E7609802}</a:tableStyleId>
              </a:tblPr>
              <a:tblGrid>
                <a:gridCol w="1996161"/>
                <a:gridCol w="3142430"/>
                <a:gridCol w="3362531"/>
              </a:tblGrid>
              <a:tr h="815914">
                <a:tc>
                  <a:txBody>
                    <a:bodyPr/>
                    <a:lstStyle>
                      <a:lvl1pPr marL="0" algn="l" defTabSz="914400" rtl="0" eaLnBrk="1" latinLnBrk="0" hangingPunct="1">
                        <a:defRPr sz="1800" kern="1200">
                          <a:solidFill>
                            <a:schemeClr val="tx1"/>
                          </a:solidFill>
                          <a:latin typeface="Arial"/>
                          <a:ea typeface=""/>
                          <a:cs typeface=""/>
                        </a:defRPr>
                      </a:lvl1pPr>
                      <a:lvl2pPr marL="457200" algn="l" defTabSz="914400" rtl="0" eaLnBrk="1" latinLnBrk="0" hangingPunct="1">
                        <a:defRPr sz="1800" kern="1200">
                          <a:solidFill>
                            <a:schemeClr val="tx1"/>
                          </a:solidFill>
                          <a:latin typeface="Arial"/>
                          <a:ea typeface=""/>
                          <a:cs typeface=""/>
                        </a:defRPr>
                      </a:lvl2pPr>
                      <a:lvl3pPr marL="914400" algn="l" defTabSz="914400" rtl="0" eaLnBrk="1" latinLnBrk="0" hangingPunct="1">
                        <a:defRPr sz="1800" kern="1200">
                          <a:solidFill>
                            <a:schemeClr val="tx1"/>
                          </a:solidFill>
                          <a:latin typeface="Arial"/>
                          <a:ea typeface=""/>
                          <a:cs typeface=""/>
                        </a:defRPr>
                      </a:lvl3pPr>
                      <a:lvl4pPr marL="1371600" algn="l" defTabSz="914400" rtl="0" eaLnBrk="1" latinLnBrk="0" hangingPunct="1">
                        <a:defRPr sz="1800" kern="1200">
                          <a:solidFill>
                            <a:schemeClr val="tx1"/>
                          </a:solidFill>
                          <a:latin typeface="Arial"/>
                          <a:ea typeface=""/>
                          <a:cs typeface=""/>
                        </a:defRPr>
                      </a:lvl4pPr>
                      <a:lvl5pPr marL="1828800" algn="l" defTabSz="914400" rtl="0" eaLnBrk="1" latinLnBrk="0" hangingPunct="1">
                        <a:defRPr sz="1800" kern="1200">
                          <a:solidFill>
                            <a:schemeClr val="tx1"/>
                          </a:solidFill>
                          <a:latin typeface="Arial"/>
                          <a:ea typeface=""/>
                          <a:cs typeface=""/>
                        </a:defRPr>
                      </a:lvl5pPr>
                      <a:lvl6pPr marL="2286000" algn="l" defTabSz="914400" rtl="0" eaLnBrk="1" latinLnBrk="0" hangingPunct="1">
                        <a:defRPr sz="1800" kern="1200">
                          <a:solidFill>
                            <a:schemeClr val="tx1"/>
                          </a:solidFill>
                          <a:latin typeface="Arial"/>
                          <a:ea typeface=""/>
                          <a:cs typeface=""/>
                        </a:defRPr>
                      </a:lvl6pPr>
                      <a:lvl7pPr marL="2743200" algn="l" defTabSz="914400" rtl="0" eaLnBrk="1" latinLnBrk="0" hangingPunct="1">
                        <a:defRPr sz="1800" kern="1200">
                          <a:solidFill>
                            <a:schemeClr val="tx1"/>
                          </a:solidFill>
                          <a:latin typeface="Arial"/>
                          <a:ea typeface=""/>
                          <a:cs typeface=""/>
                        </a:defRPr>
                      </a:lvl7pPr>
                      <a:lvl8pPr marL="3200400" algn="l" defTabSz="914400" rtl="0" eaLnBrk="1" latinLnBrk="0" hangingPunct="1">
                        <a:defRPr sz="1800" kern="1200">
                          <a:solidFill>
                            <a:schemeClr val="tx1"/>
                          </a:solidFill>
                          <a:latin typeface="Arial"/>
                          <a:ea typeface=""/>
                          <a:cs typeface=""/>
                        </a:defRPr>
                      </a:lvl8pPr>
                      <a:lvl9pPr marL="3657600" algn="l" defTabSz="914400" rtl="0" eaLnBrk="1" latinLnBrk="0" hangingPunct="1">
                        <a:defRPr sz="1800" kern="1200">
                          <a:solidFill>
                            <a:schemeClr val="tx1"/>
                          </a:solidFill>
                          <a:latin typeface="Arial"/>
                          <a:ea typeface=""/>
                          <a:cs typeface=""/>
                        </a:defRPr>
                      </a:lvl9pPr>
                    </a:lstStyle>
                    <a:p>
                      <a:pPr marL="0" marR="0" lvl="0" indent="0" algn="l" defTabSz="449263" rtl="0" eaLnBrk="1" fontAlgn="base" latinLnBrk="0" hangingPunct="1">
                        <a:lnSpc>
                          <a:spcPct val="100000"/>
                        </a:lnSpc>
                        <a:spcBef>
                          <a:spcPct val="20000"/>
                        </a:spcBef>
                        <a:spcAft>
                          <a:spcPct val="0"/>
                        </a:spcAft>
                        <a:buClrTx/>
                        <a:buSzTx/>
                        <a:buFontTx/>
                        <a:buNone/>
                        <a:tabLst/>
                      </a:pPr>
                      <a:r>
                        <a:rPr kumimoji="0" lang="ru-RU" sz="2400" b="0" u="none" strike="noStrike" cap="none" normalizeH="0" baseline="0" dirty="0" smtClean="0">
                          <a:ln>
                            <a:noFill/>
                          </a:ln>
                          <a:effectLst/>
                          <a:latin typeface="+mn-lt"/>
                        </a:rPr>
                        <a:t>Страна</a:t>
                      </a:r>
                      <a:endParaRPr kumimoji="0" lang="ru-RU" sz="2400" b="0" i="0" u="none" strike="noStrike" cap="none" normalizeH="0" baseline="0" dirty="0" smtClean="0">
                        <a:ln>
                          <a:noFill/>
                        </a:ln>
                        <a:solidFill>
                          <a:schemeClr val="tx1"/>
                        </a:solidFill>
                        <a:effectLst/>
                        <a:latin typeface="+mn-lt"/>
                      </a:endParaRPr>
                    </a:p>
                  </a:txBody>
                  <a:tcPr horzOverflow="overflow"/>
                </a:tc>
                <a:tc>
                  <a:txBody>
                    <a:bodyPr/>
                    <a:lstStyle>
                      <a:lvl1pPr marL="0" algn="l" defTabSz="914400" rtl="0" eaLnBrk="1" latinLnBrk="0" hangingPunct="1">
                        <a:defRPr sz="1800" kern="1200">
                          <a:solidFill>
                            <a:schemeClr val="tx1"/>
                          </a:solidFill>
                          <a:latin typeface="Arial"/>
                          <a:ea typeface=""/>
                          <a:cs typeface=""/>
                        </a:defRPr>
                      </a:lvl1pPr>
                      <a:lvl2pPr marL="457200" algn="l" defTabSz="914400" rtl="0" eaLnBrk="1" latinLnBrk="0" hangingPunct="1">
                        <a:defRPr sz="1800" kern="1200">
                          <a:solidFill>
                            <a:schemeClr val="tx1"/>
                          </a:solidFill>
                          <a:latin typeface="Arial"/>
                          <a:ea typeface=""/>
                          <a:cs typeface=""/>
                        </a:defRPr>
                      </a:lvl2pPr>
                      <a:lvl3pPr marL="914400" algn="l" defTabSz="914400" rtl="0" eaLnBrk="1" latinLnBrk="0" hangingPunct="1">
                        <a:defRPr sz="1800" kern="1200">
                          <a:solidFill>
                            <a:schemeClr val="tx1"/>
                          </a:solidFill>
                          <a:latin typeface="Arial"/>
                          <a:ea typeface=""/>
                          <a:cs typeface=""/>
                        </a:defRPr>
                      </a:lvl3pPr>
                      <a:lvl4pPr marL="1371600" algn="l" defTabSz="914400" rtl="0" eaLnBrk="1" latinLnBrk="0" hangingPunct="1">
                        <a:defRPr sz="1800" kern="1200">
                          <a:solidFill>
                            <a:schemeClr val="tx1"/>
                          </a:solidFill>
                          <a:latin typeface="Arial"/>
                          <a:ea typeface=""/>
                          <a:cs typeface=""/>
                        </a:defRPr>
                      </a:lvl4pPr>
                      <a:lvl5pPr marL="1828800" algn="l" defTabSz="914400" rtl="0" eaLnBrk="1" latinLnBrk="0" hangingPunct="1">
                        <a:defRPr sz="1800" kern="1200">
                          <a:solidFill>
                            <a:schemeClr val="tx1"/>
                          </a:solidFill>
                          <a:latin typeface="Arial"/>
                          <a:ea typeface=""/>
                          <a:cs typeface=""/>
                        </a:defRPr>
                      </a:lvl5pPr>
                      <a:lvl6pPr marL="2286000" algn="l" defTabSz="914400" rtl="0" eaLnBrk="1" latinLnBrk="0" hangingPunct="1">
                        <a:defRPr sz="1800" kern="1200">
                          <a:solidFill>
                            <a:schemeClr val="tx1"/>
                          </a:solidFill>
                          <a:latin typeface="Arial"/>
                          <a:ea typeface=""/>
                          <a:cs typeface=""/>
                        </a:defRPr>
                      </a:lvl6pPr>
                      <a:lvl7pPr marL="2743200" algn="l" defTabSz="914400" rtl="0" eaLnBrk="1" latinLnBrk="0" hangingPunct="1">
                        <a:defRPr sz="1800" kern="1200">
                          <a:solidFill>
                            <a:schemeClr val="tx1"/>
                          </a:solidFill>
                          <a:latin typeface="Arial"/>
                          <a:ea typeface=""/>
                          <a:cs typeface=""/>
                        </a:defRPr>
                      </a:lvl7pPr>
                      <a:lvl8pPr marL="3200400" algn="l" defTabSz="914400" rtl="0" eaLnBrk="1" latinLnBrk="0" hangingPunct="1">
                        <a:defRPr sz="1800" kern="1200">
                          <a:solidFill>
                            <a:schemeClr val="tx1"/>
                          </a:solidFill>
                          <a:latin typeface="Arial"/>
                          <a:ea typeface=""/>
                          <a:cs typeface=""/>
                        </a:defRPr>
                      </a:lvl8pPr>
                      <a:lvl9pPr marL="3657600" algn="l" defTabSz="914400" rtl="0" eaLnBrk="1" latinLnBrk="0" hangingPunct="1">
                        <a:defRPr sz="1800" kern="1200">
                          <a:solidFill>
                            <a:schemeClr val="tx1"/>
                          </a:solidFill>
                          <a:latin typeface="Arial"/>
                          <a:ea typeface=""/>
                          <a:cs typeface=""/>
                        </a:defRPr>
                      </a:lvl9pPr>
                    </a:lstStyle>
                    <a:p>
                      <a:pPr marL="0" marR="0" lvl="0" indent="0" algn="ctr" defTabSz="449263" rtl="0" eaLnBrk="1" fontAlgn="base" latinLnBrk="0" hangingPunct="1">
                        <a:lnSpc>
                          <a:spcPct val="100000"/>
                        </a:lnSpc>
                        <a:spcBef>
                          <a:spcPct val="20000"/>
                        </a:spcBef>
                        <a:spcAft>
                          <a:spcPct val="0"/>
                        </a:spcAft>
                        <a:buClrTx/>
                        <a:buSzTx/>
                        <a:buFontTx/>
                        <a:buNone/>
                        <a:tabLst/>
                      </a:pPr>
                      <a:r>
                        <a:rPr kumimoji="0" lang="ru-RU" sz="2400" b="0" u="none" strike="noStrike" cap="none" normalizeH="0" baseline="0" dirty="0" smtClean="0">
                          <a:ln>
                            <a:noFill/>
                          </a:ln>
                          <a:effectLst/>
                          <a:latin typeface="+mn-lt"/>
                        </a:rPr>
                        <a:t>Мужчины (%)</a:t>
                      </a:r>
                      <a:endParaRPr kumimoji="0" lang="ru-RU" sz="2400" b="0" i="0" u="none" strike="noStrike" cap="none" normalizeH="0" baseline="0" dirty="0" smtClean="0">
                        <a:ln>
                          <a:noFill/>
                        </a:ln>
                        <a:solidFill>
                          <a:schemeClr val="tx1"/>
                        </a:solidFill>
                        <a:effectLst/>
                        <a:latin typeface="+mn-lt"/>
                      </a:endParaRPr>
                    </a:p>
                  </a:txBody>
                  <a:tcPr horzOverflow="overflow"/>
                </a:tc>
                <a:tc>
                  <a:txBody>
                    <a:bodyPr/>
                    <a:lstStyle>
                      <a:lvl1pPr marL="0" algn="l" defTabSz="914400" rtl="0" eaLnBrk="1" latinLnBrk="0" hangingPunct="1">
                        <a:defRPr sz="1800" kern="1200">
                          <a:solidFill>
                            <a:schemeClr val="tx1"/>
                          </a:solidFill>
                          <a:latin typeface="Arial"/>
                          <a:ea typeface=""/>
                          <a:cs typeface=""/>
                        </a:defRPr>
                      </a:lvl1pPr>
                      <a:lvl2pPr marL="457200" algn="l" defTabSz="914400" rtl="0" eaLnBrk="1" latinLnBrk="0" hangingPunct="1">
                        <a:defRPr sz="1800" kern="1200">
                          <a:solidFill>
                            <a:schemeClr val="tx1"/>
                          </a:solidFill>
                          <a:latin typeface="Arial"/>
                          <a:ea typeface=""/>
                          <a:cs typeface=""/>
                        </a:defRPr>
                      </a:lvl2pPr>
                      <a:lvl3pPr marL="914400" algn="l" defTabSz="914400" rtl="0" eaLnBrk="1" latinLnBrk="0" hangingPunct="1">
                        <a:defRPr sz="1800" kern="1200">
                          <a:solidFill>
                            <a:schemeClr val="tx1"/>
                          </a:solidFill>
                          <a:latin typeface="Arial"/>
                          <a:ea typeface=""/>
                          <a:cs typeface=""/>
                        </a:defRPr>
                      </a:lvl3pPr>
                      <a:lvl4pPr marL="1371600" algn="l" defTabSz="914400" rtl="0" eaLnBrk="1" latinLnBrk="0" hangingPunct="1">
                        <a:defRPr sz="1800" kern="1200">
                          <a:solidFill>
                            <a:schemeClr val="tx1"/>
                          </a:solidFill>
                          <a:latin typeface="Arial"/>
                          <a:ea typeface=""/>
                          <a:cs typeface=""/>
                        </a:defRPr>
                      </a:lvl4pPr>
                      <a:lvl5pPr marL="1828800" algn="l" defTabSz="914400" rtl="0" eaLnBrk="1" latinLnBrk="0" hangingPunct="1">
                        <a:defRPr sz="1800" kern="1200">
                          <a:solidFill>
                            <a:schemeClr val="tx1"/>
                          </a:solidFill>
                          <a:latin typeface="Arial"/>
                          <a:ea typeface=""/>
                          <a:cs typeface=""/>
                        </a:defRPr>
                      </a:lvl5pPr>
                      <a:lvl6pPr marL="2286000" algn="l" defTabSz="914400" rtl="0" eaLnBrk="1" latinLnBrk="0" hangingPunct="1">
                        <a:defRPr sz="1800" kern="1200">
                          <a:solidFill>
                            <a:schemeClr val="tx1"/>
                          </a:solidFill>
                          <a:latin typeface="Arial"/>
                          <a:ea typeface=""/>
                          <a:cs typeface=""/>
                        </a:defRPr>
                      </a:lvl6pPr>
                      <a:lvl7pPr marL="2743200" algn="l" defTabSz="914400" rtl="0" eaLnBrk="1" latinLnBrk="0" hangingPunct="1">
                        <a:defRPr sz="1800" kern="1200">
                          <a:solidFill>
                            <a:schemeClr val="tx1"/>
                          </a:solidFill>
                          <a:latin typeface="Arial"/>
                          <a:ea typeface=""/>
                          <a:cs typeface=""/>
                        </a:defRPr>
                      </a:lvl7pPr>
                      <a:lvl8pPr marL="3200400" algn="l" defTabSz="914400" rtl="0" eaLnBrk="1" latinLnBrk="0" hangingPunct="1">
                        <a:defRPr sz="1800" kern="1200">
                          <a:solidFill>
                            <a:schemeClr val="tx1"/>
                          </a:solidFill>
                          <a:latin typeface="Arial"/>
                          <a:ea typeface=""/>
                          <a:cs typeface=""/>
                        </a:defRPr>
                      </a:lvl8pPr>
                      <a:lvl9pPr marL="3657600" algn="l" defTabSz="914400" rtl="0" eaLnBrk="1" latinLnBrk="0" hangingPunct="1">
                        <a:defRPr sz="1800" kern="1200">
                          <a:solidFill>
                            <a:schemeClr val="tx1"/>
                          </a:solidFill>
                          <a:latin typeface="Arial"/>
                          <a:ea typeface=""/>
                          <a:cs typeface=""/>
                        </a:defRPr>
                      </a:lvl9pPr>
                    </a:lstStyle>
                    <a:p>
                      <a:pPr marL="0" marR="0" lvl="0" indent="0" algn="ctr" defTabSz="449263" rtl="0" eaLnBrk="1" fontAlgn="base" latinLnBrk="0" hangingPunct="1">
                        <a:lnSpc>
                          <a:spcPct val="100000"/>
                        </a:lnSpc>
                        <a:spcBef>
                          <a:spcPct val="20000"/>
                        </a:spcBef>
                        <a:spcAft>
                          <a:spcPct val="0"/>
                        </a:spcAft>
                        <a:buClrTx/>
                        <a:buSzTx/>
                        <a:buFontTx/>
                        <a:buNone/>
                        <a:tabLst/>
                      </a:pPr>
                      <a:r>
                        <a:rPr kumimoji="0" lang="ru-RU" sz="2400" b="0" u="none" strike="noStrike" cap="none" normalizeH="0" baseline="0" dirty="0" smtClean="0">
                          <a:ln>
                            <a:noFill/>
                          </a:ln>
                          <a:effectLst/>
                          <a:latin typeface="+mn-lt"/>
                        </a:rPr>
                        <a:t>Женщины (%)</a:t>
                      </a:r>
                      <a:endParaRPr kumimoji="0" lang="ru-RU" sz="2400" b="0" i="0" u="none" strike="noStrike" cap="none" normalizeH="0" baseline="0" dirty="0" smtClean="0">
                        <a:ln>
                          <a:noFill/>
                        </a:ln>
                        <a:solidFill>
                          <a:schemeClr val="tx1"/>
                        </a:solidFill>
                        <a:effectLst/>
                        <a:latin typeface="+mn-lt"/>
                      </a:endParaRPr>
                    </a:p>
                  </a:txBody>
                  <a:tcPr horzOverflow="overflow"/>
                </a:tc>
              </a:tr>
              <a:tr h="615524">
                <a:tc>
                  <a:txBody>
                    <a:bodyPr/>
                    <a:lstStyle>
                      <a:lvl1pPr marL="0" algn="l" defTabSz="914400" rtl="0" eaLnBrk="1" latinLnBrk="0" hangingPunct="1">
                        <a:defRPr sz="1800" kern="1200">
                          <a:solidFill>
                            <a:schemeClr val="tx1"/>
                          </a:solidFill>
                          <a:latin typeface="Arial"/>
                          <a:ea typeface=""/>
                          <a:cs typeface=""/>
                        </a:defRPr>
                      </a:lvl1pPr>
                      <a:lvl2pPr marL="457200" algn="l" defTabSz="914400" rtl="0" eaLnBrk="1" latinLnBrk="0" hangingPunct="1">
                        <a:defRPr sz="1800" kern="1200">
                          <a:solidFill>
                            <a:schemeClr val="tx1"/>
                          </a:solidFill>
                          <a:latin typeface="Arial"/>
                          <a:ea typeface=""/>
                          <a:cs typeface=""/>
                        </a:defRPr>
                      </a:lvl2pPr>
                      <a:lvl3pPr marL="914400" algn="l" defTabSz="914400" rtl="0" eaLnBrk="1" latinLnBrk="0" hangingPunct="1">
                        <a:defRPr sz="1800" kern="1200">
                          <a:solidFill>
                            <a:schemeClr val="tx1"/>
                          </a:solidFill>
                          <a:latin typeface="Arial"/>
                          <a:ea typeface=""/>
                          <a:cs typeface=""/>
                        </a:defRPr>
                      </a:lvl3pPr>
                      <a:lvl4pPr marL="1371600" algn="l" defTabSz="914400" rtl="0" eaLnBrk="1" latinLnBrk="0" hangingPunct="1">
                        <a:defRPr sz="1800" kern="1200">
                          <a:solidFill>
                            <a:schemeClr val="tx1"/>
                          </a:solidFill>
                          <a:latin typeface="Arial"/>
                          <a:ea typeface=""/>
                          <a:cs typeface=""/>
                        </a:defRPr>
                      </a:lvl4pPr>
                      <a:lvl5pPr marL="1828800" algn="l" defTabSz="914400" rtl="0" eaLnBrk="1" latinLnBrk="0" hangingPunct="1">
                        <a:defRPr sz="1800" kern="1200">
                          <a:solidFill>
                            <a:schemeClr val="tx1"/>
                          </a:solidFill>
                          <a:latin typeface="Arial"/>
                          <a:ea typeface=""/>
                          <a:cs typeface=""/>
                        </a:defRPr>
                      </a:lvl5pPr>
                      <a:lvl6pPr marL="2286000" algn="l" defTabSz="914400" rtl="0" eaLnBrk="1" latinLnBrk="0" hangingPunct="1">
                        <a:defRPr sz="1800" kern="1200">
                          <a:solidFill>
                            <a:schemeClr val="tx1"/>
                          </a:solidFill>
                          <a:latin typeface="Arial"/>
                          <a:ea typeface=""/>
                          <a:cs typeface=""/>
                        </a:defRPr>
                      </a:lvl6pPr>
                      <a:lvl7pPr marL="2743200" algn="l" defTabSz="914400" rtl="0" eaLnBrk="1" latinLnBrk="0" hangingPunct="1">
                        <a:defRPr sz="1800" kern="1200">
                          <a:solidFill>
                            <a:schemeClr val="tx1"/>
                          </a:solidFill>
                          <a:latin typeface="Arial"/>
                          <a:ea typeface=""/>
                          <a:cs typeface=""/>
                        </a:defRPr>
                      </a:lvl7pPr>
                      <a:lvl8pPr marL="3200400" algn="l" defTabSz="914400" rtl="0" eaLnBrk="1" latinLnBrk="0" hangingPunct="1">
                        <a:defRPr sz="1800" kern="1200">
                          <a:solidFill>
                            <a:schemeClr val="tx1"/>
                          </a:solidFill>
                          <a:latin typeface="Arial"/>
                          <a:ea typeface=""/>
                          <a:cs typeface=""/>
                        </a:defRPr>
                      </a:lvl8pPr>
                      <a:lvl9pPr marL="3657600" algn="l" defTabSz="914400" rtl="0" eaLnBrk="1" latinLnBrk="0" hangingPunct="1">
                        <a:defRPr sz="1800" kern="1200">
                          <a:solidFill>
                            <a:schemeClr val="tx1"/>
                          </a:solidFill>
                          <a:latin typeface="Arial"/>
                          <a:ea typeface=""/>
                          <a:cs typeface=""/>
                        </a:defRPr>
                      </a:lvl9pPr>
                    </a:lstStyle>
                    <a:p>
                      <a:pPr marL="0" marR="0" lvl="0" indent="0" algn="l" defTabSz="449263" rtl="0" eaLnBrk="1" fontAlgn="base" latinLnBrk="0" hangingPunct="1">
                        <a:lnSpc>
                          <a:spcPct val="100000"/>
                        </a:lnSpc>
                        <a:spcBef>
                          <a:spcPct val="20000"/>
                        </a:spcBef>
                        <a:spcAft>
                          <a:spcPct val="0"/>
                        </a:spcAft>
                        <a:buClrTx/>
                        <a:buSzTx/>
                        <a:buFontTx/>
                        <a:buNone/>
                        <a:tabLst/>
                      </a:pPr>
                      <a:r>
                        <a:rPr kumimoji="0" lang="ru-RU" sz="2400" b="0" u="none" strike="noStrike" cap="none" normalizeH="0" baseline="0" smtClean="0">
                          <a:ln>
                            <a:noFill/>
                          </a:ln>
                          <a:effectLst/>
                          <a:latin typeface="+mn-lt"/>
                        </a:rPr>
                        <a:t>Германия</a:t>
                      </a:r>
                      <a:endParaRPr kumimoji="0" lang="ru-RU" sz="2400" b="0" i="0" u="none" strike="noStrike" cap="none" normalizeH="0" baseline="0" smtClean="0">
                        <a:ln>
                          <a:noFill/>
                        </a:ln>
                        <a:solidFill>
                          <a:schemeClr val="tx1"/>
                        </a:solidFill>
                        <a:effectLst/>
                        <a:latin typeface="+mn-lt"/>
                      </a:endParaRPr>
                    </a:p>
                  </a:txBody>
                  <a:tcPr horzOverflow="overflow"/>
                </a:tc>
                <a:tc>
                  <a:txBody>
                    <a:bodyPr/>
                    <a:lstStyle>
                      <a:lvl1pPr marL="0" algn="l" defTabSz="914400" rtl="0" eaLnBrk="1" latinLnBrk="0" hangingPunct="1">
                        <a:defRPr sz="1800" kern="1200">
                          <a:solidFill>
                            <a:schemeClr val="tx1"/>
                          </a:solidFill>
                          <a:latin typeface="Arial"/>
                          <a:ea typeface=""/>
                          <a:cs typeface=""/>
                        </a:defRPr>
                      </a:lvl1pPr>
                      <a:lvl2pPr marL="457200" algn="l" defTabSz="914400" rtl="0" eaLnBrk="1" latinLnBrk="0" hangingPunct="1">
                        <a:defRPr sz="1800" kern="1200">
                          <a:solidFill>
                            <a:schemeClr val="tx1"/>
                          </a:solidFill>
                          <a:latin typeface="Arial"/>
                          <a:ea typeface=""/>
                          <a:cs typeface=""/>
                        </a:defRPr>
                      </a:lvl2pPr>
                      <a:lvl3pPr marL="914400" algn="l" defTabSz="914400" rtl="0" eaLnBrk="1" latinLnBrk="0" hangingPunct="1">
                        <a:defRPr sz="1800" kern="1200">
                          <a:solidFill>
                            <a:schemeClr val="tx1"/>
                          </a:solidFill>
                          <a:latin typeface="Arial"/>
                          <a:ea typeface=""/>
                          <a:cs typeface=""/>
                        </a:defRPr>
                      </a:lvl3pPr>
                      <a:lvl4pPr marL="1371600" algn="l" defTabSz="914400" rtl="0" eaLnBrk="1" latinLnBrk="0" hangingPunct="1">
                        <a:defRPr sz="1800" kern="1200">
                          <a:solidFill>
                            <a:schemeClr val="tx1"/>
                          </a:solidFill>
                          <a:latin typeface="Arial"/>
                          <a:ea typeface=""/>
                          <a:cs typeface=""/>
                        </a:defRPr>
                      </a:lvl4pPr>
                      <a:lvl5pPr marL="1828800" algn="l" defTabSz="914400" rtl="0" eaLnBrk="1" latinLnBrk="0" hangingPunct="1">
                        <a:defRPr sz="1800" kern="1200">
                          <a:solidFill>
                            <a:schemeClr val="tx1"/>
                          </a:solidFill>
                          <a:latin typeface="Arial"/>
                          <a:ea typeface=""/>
                          <a:cs typeface=""/>
                        </a:defRPr>
                      </a:lvl5pPr>
                      <a:lvl6pPr marL="2286000" algn="l" defTabSz="914400" rtl="0" eaLnBrk="1" latinLnBrk="0" hangingPunct="1">
                        <a:defRPr sz="1800" kern="1200">
                          <a:solidFill>
                            <a:schemeClr val="tx1"/>
                          </a:solidFill>
                          <a:latin typeface="Arial"/>
                          <a:ea typeface=""/>
                          <a:cs typeface=""/>
                        </a:defRPr>
                      </a:lvl6pPr>
                      <a:lvl7pPr marL="2743200" algn="l" defTabSz="914400" rtl="0" eaLnBrk="1" latinLnBrk="0" hangingPunct="1">
                        <a:defRPr sz="1800" kern="1200">
                          <a:solidFill>
                            <a:schemeClr val="tx1"/>
                          </a:solidFill>
                          <a:latin typeface="Arial"/>
                          <a:ea typeface=""/>
                          <a:cs typeface=""/>
                        </a:defRPr>
                      </a:lvl7pPr>
                      <a:lvl8pPr marL="3200400" algn="l" defTabSz="914400" rtl="0" eaLnBrk="1" latinLnBrk="0" hangingPunct="1">
                        <a:defRPr sz="1800" kern="1200">
                          <a:solidFill>
                            <a:schemeClr val="tx1"/>
                          </a:solidFill>
                          <a:latin typeface="Arial"/>
                          <a:ea typeface=""/>
                          <a:cs typeface=""/>
                        </a:defRPr>
                      </a:lvl8pPr>
                      <a:lvl9pPr marL="3657600" algn="l" defTabSz="914400" rtl="0" eaLnBrk="1" latinLnBrk="0" hangingPunct="1">
                        <a:defRPr sz="1800" kern="1200">
                          <a:solidFill>
                            <a:schemeClr val="tx1"/>
                          </a:solidFill>
                          <a:latin typeface="Arial"/>
                          <a:ea typeface=""/>
                          <a:cs typeface=""/>
                        </a:defRPr>
                      </a:lvl9pPr>
                    </a:lstStyle>
                    <a:p>
                      <a:pPr marL="0" marR="0" lvl="0" indent="0" algn="ctr" defTabSz="449263" rtl="0" eaLnBrk="1" fontAlgn="base" latinLnBrk="0" hangingPunct="1">
                        <a:lnSpc>
                          <a:spcPct val="100000"/>
                        </a:lnSpc>
                        <a:spcBef>
                          <a:spcPct val="20000"/>
                        </a:spcBef>
                        <a:spcAft>
                          <a:spcPct val="0"/>
                        </a:spcAft>
                        <a:buClrTx/>
                        <a:buSzTx/>
                        <a:buFontTx/>
                        <a:buNone/>
                        <a:tabLst/>
                      </a:pPr>
                      <a:r>
                        <a:rPr kumimoji="0" lang="ru-RU" sz="2400" b="0" u="none" strike="noStrike" cap="none" normalizeH="0" baseline="0" dirty="0" smtClean="0">
                          <a:ln>
                            <a:noFill/>
                          </a:ln>
                          <a:effectLst/>
                          <a:latin typeface="+mn-lt"/>
                        </a:rPr>
                        <a:t>3,9</a:t>
                      </a:r>
                      <a:endParaRPr kumimoji="0" lang="ru-RU" sz="2400" b="0" i="0" u="none" strike="noStrike" cap="none" normalizeH="0" baseline="0" dirty="0" smtClean="0">
                        <a:ln>
                          <a:noFill/>
                        </a:ln>
                        <a:solidFill>
                          <a:schemeClr val="tx1"/>
                        </a:solidFill>
                        <a:effectLst/>
                        <a:latin typeface="+mn-lt"/>
                      </a:endParaRPr>
                    </a:p>
                  </a:txBody>
                  <a:tcPr horzOverflow="overflow"/>
                </a:tc>
                <a:tc>
                  <a:txBody>
                    <a:bodyPr/>
                    <a:lstStyle>
                      <a:lvl1pPr marL="0" algn="l" defTabSz="914400" rtl="0" eaLnBrk="1" latinLnBrk="0" hangingPunct="1">
                        <a:defRPr sz="1800" kern="1200">
                          <a:solidFill>
                            <a:schemeClr val="tx1"/>
                          </a:solidFill>
                          <a:latin typeface="Arial"/>
                          <a:ea typeface=""/>
                          <a:cs typeface=""/>
                        </a:defRPr>
                      </a:lvl1pPr>
                      <a:lvl2pPr marL="457200" algn="l" defTabSz="914400" rtl="0" eaLnBrk="1" latinLnBrk="0" hangingPunct="1">
                        <a:defRPr sz="1800" kern="1200">
                          <a:solidFill>
                            <a:schemeClr val="tx1"/>
                          </a:solidFill>
                          <a:latin typeface="Arial"/>
                          <a:ea typeface=""/>
                          <a:cs typeface=""/>
                        </a:defRPr>
                      </a:lvl2pPr>
                      <a:lvl3pPr marL="914400" algn="l" defTabSz="914400" rtl="0" eaLnBrk="1" latinLnBrk="0" hangingPunct="1">
                        <a:defRPr sz="1800" kern="1200">
                          <a:solidFill>
                            <a:schemeClr val="tx1"/>
                          </a:solidFill>
                          <a:latin typeface="Arial"/>
                          <a:ea typeface=""/>
                          <a:cs typeface=""/>
                        </a:defRPr>
                      </a:lvl3pPr>
                      <a:lvl4pPr marL="1371600" algn="l" defTabSz="914400" rtl="0" eaLnBrk="1" latinLnBrk="0" hangingPunct="1">
                        <a:defRPr sz="1800" kern="1200">
                          <a:solidFill>
                            <a:schemeClr val="tx1"/>
                          </a:solidFill>
                          <a:latin typeface="Arial"/>
                          <a:ea typeface=""/>
                          <a:cs typeface=""/>
                        </a:defRPr>
                      </a:lvl4pPr>
                      <a:lvl5pPr marL="1828800" algn="l" defTabSz="914400" rtl="0" eaLnBrk="1" latinLnBrk="0" hangingPunct="1">
                        <a:defRPr sz="1800" kern="1200">
                          <a:solidFill>
                            <a:schemeClr val="tx1"/>
                          </a:solidFill>
                          <a:latin typeface="Arial"/>
                          <a:ea typeface=""/>
                          <a:cs typeface=""/>
                        </a:defRPr>
                      </a:lvl5pPr>
                      <a:lvl6pPr marL="2286000" algn="l" defTabSz="914400" rtl="0" eaLnBrk="1" latinLnBrk="0" hangingPunct="1">
                        <a:defRPr sz="1800" kern="1200">
                          <a:solidFill>
                            <a:schemeClr val="tx1"/>
                          </a:solidFill>
                          <a:latin typeface="Arial"/>
                          <a:ea typeface=""/>
                          <a:cs typeface=""/>
                        </a:defRPr>
                      </a:lvl6pPr>
                      <a:lvl7pPr marL="2743200" algn="l" defTabSz="914400" rtl="0" eaLnBrk="1" latinLnBrk="0" hangingPunct="1">
                        <a:defRPr sz="1800" kern="1200">
                          <a:solidFill>
                            <a:schemeClr val="tx1"/>
                          </a:solidFill>
                          <a:latin typeface="Arial"/>
                          <a:ea typeface=""/>
                          <a:cs typeface=""/>
                        </a:defRPr>
                      </a:lvl7pPr>
                      <a:lvl8pPr marL="3200400" algn="l" defTabSz="914400" rtl="0" eaLnBrk="1" latinLnBrk="0" hangingPunct="1">
                        <a:defRPr sz="1800" kern="1200">
                          <a:solidFill>
                            <a:schemeClr val="tx1"/>
                          </a:solidFill>
                          <a:latin typeface="Arial"/>
                          <a:ea typeface=""/>
                          <a:cs typeface=""/>
                        </a:defRPr>
                      </a:lvl8pPr>
                      <a:lvl9pPr marL="3657600" algn="l" defTabSz="914400" rtl="0" eaLnBrk="1" latinLnBrk="0" hangingPunct="1">
                        <a:defRPr sz="1800" kern="1200">
                          <a:solidFill>
                            <a:schemeClr val="tx1"/>
                          </a:solidFill>
                          <a:latin typeface="Arial"/>
                          <a:ea typeface=""/>
                          <a:cs typeface=""/>
                        </a:defRPr>
                      </a:lvl9pPr>
                    </a:lstStyle>
                    <a:p>
                      <a:pPr marL="0" marR="0" lvl="0" indent="0" algn="ctr" defTabSz="449263" rtl="0" eaLnBrk="1" fontAlgn="base" latinLnBrk="0" hangingPunct="1">
                        <a:lnSpc>
                          <a:spcPct val="100000"/>
                        </a:lnSpc>
                        <a:spcBef>
                          <a:spcPct val="20000"/>
                        </a:spcBef>
                        <a:spcAft>
                          <a:spcPct val="0"/>
                        </a:spcAft>
                        <a:buClrTx/>
                        <a:buSzTx/>
                        <a:buFontTx/>
                        <a:buNone/>
                        <a:tabLst/>
                      </a:pPr>
                      <a:r>
                        <a:rPr kumimoji="0" lang="ru-RU" sz="2400" b="0" u="none" strike="noStrike" cap="none" normalizeH="0" baseline="0" dirty="0" smtClean="0">
                          <a:ln>
                            <a:noFill/>
                          </a:ln>
                          <a:effectLst/>
                          <a:latin typeface="+mn-lt"/>
                        </a:rPr>
                        <a:t>3,9</a:t>
                      </a:r>
                      <a:endParaRPr kumimoji="0" lang="ru-RU" sz="2400" b="0" i="0" u="none" strike="noStrike" cap="none" normalizeH="0" baseline="0" dirty="0" smtClean="0">
                        <a:ln>
                          <a:noFill/>
                        </a:ln>
                        <a:solidFill>
                          <a:schemeClr val="tx1"/>
                        </a:solidFill>
                        <a:effectLst/>
                        <a:latin typeface="+mn-lt"/>
                      </a:endParaRPr>
                    </a:p>
                  </a:txBody>
                  <a:tcPr horzOverflow="overflow"/>
                </a:tc>
              </a:tr>
              <a:tr h="615524">
                <a:tc>
                  <a:txBody>
                    <a:bodyPr/>
                    <a:lstStyle>
                      <a:lvl1pPr marL="0" algn="l" defTabSz="914400" rtl="0" eaLnBrk="1" latinLnBrk="0" hangingPunct="1">
                        <a:defRPr sz="1800" kern="1200">
                          <a:solidFill>
                            <a:schemeClr val="tx1"/>
                          </a:solidFill>
                          <a:latin typeface="Arial"/>
                          <a:ea typeface=""/>
                          <a:cs typeface=""/>
                        </a:defRPr>
                      </a:lvl1pPr>
                      <a:lvl2pPr marL="457200" algn="l" defTabSz="914400" rtl="0" eaLnBrk="1" latinLnBrk="0" hangingPunct="1">
                        <a:defRPr sz="1800" kern="1200">
                          <a:solidFill>
                            <a:schemeClr val="tx1"/>
                          </a:solidFill>
                          <a:latin typeface="Arial"/>
                          <a:ea typeface=""/>
                          <a:cs typeface=""/>
                        </a:defRPr>
                      </a:lvl2pPr>
                      <a:lvl3pPr marL="914400" algn="l" defTabSz="914400" rtl="0" eaLnBrk="1" latinLnBrk="0" hangingPunct="1">
                        <a:defRPr sz="1800" kern="1200">
                          <a:solidFill>
                            <a:schemeClr val="tx1"/>
                          </a:solidFill>
                          <a:latin typeface="Arial"/>
                          <a:ea typeface=""/>
                          <a:cs typeface=""/>
                        </a:defRPr>
                      </a:lvl3pPr>
                      <a:lvl4pPr marL="1371600" algn="l" defTabSz="914400" rtl="0" eaLnBrk="1" latinLnBrk="0" hangingPunct="1">
                        <a:defRPr sz="1800" kern="1200">
                          <a:solidFill>
                            <a:schemeClr val="tx1"/>
                          </a:solidFill>
                          <a:latin typeface="Arial"/>
                          <a:ea typeface=""/>
                          <a:cs typeface=""/>
                        </a:defRPr>
                      </a:lvl4pPr>
                      <a:lvl5pPr marL="1828800" algn="l" defTabSz="914400" rtl="0" eaLnBrk="1" latinLnBrk="0" hangingPunct="1">
                        <a:defRPr sz="1800" kern="1200">
                          <a:solidFill>
                            <a:schemeClr val="tx1"/>
                          </a:solidFill>
                          <a:latin typeface="Arial"/>
                          <a:ea typeface=""/>
                          <a:cs typeface=""/>
                        </a:defRPr>
                      </a:lvl5pPr>
                      <a:lvl6pPr marL="2286000" algn="l" defTabSz="914400" rtl="0" eaLnBrk="1" latinLnBrk="0" hangingPunct="1">
                        <a:defRPr sz="1800" kern="1200">
                          <a:solidFill>
                            <a:schemeClr val="tx1"/>
                          </a:solidFill>
                          <a:latin typeface="Arial"/>
                          <a:ea typeface=""/>
                          <a:cs typeface=""/>
                        </a:defRPr>
                      </a:lvl6pPr>
                      <a:lvl7pPr marL="2743200" algn="l" defTabSz="914400" rtl="0" eaLnBrk="1" latinLnBrk="0" hangingPunct="1">
                        <a:defRPr sz="1800" kern="1200">
                          <a:solidFill>
                            <a:schemeClr val="tx1"/>
                          </a:solidFill>
                          <a:latin typeface="Arial"/>
                          <a:ea typeface=""/>
                          <a:cs typeface=""/>
                        </a:defRPr>
                      </a:lvl7pPr>
                      <a:lvl8pPr marL="3200400" algn="l" defTabSz="914400" rtl="0" eaLnBrk="1" latinLnBrk="0" hangingPunct="1">
                        <a:defRPr sz="1800" kern="1200">
                          <a:solidFill>
                            <a:schemeClr val="tx1"/>
                          </a:solidFill>
                          <a:latin typeface="Arial"/>
                          <a:ea typeface=""/>
                          <a:cs typeface=""/>
                        </a:defRPr>
                      </a:lvl8pPr>
                      <a:lvl9pPr marL="3657600" algn="l" defTabSz="914400" rtl="0" eaLnBrk="1" latinLnBrk="0" hangingPunct="1">
                        <a:defRPr sz="1800" kern="1200">
                          <a:solidFill>
                            <a:schemeClr val="tx1"/>
                          </a:solidFill>
                          <a:latin typeface="Arial"/>
                          <a:ea typeface=""/>
                          <a:cs typeface=""/>
                        </a:defRPr>
                      </a:lvl9pPr>
                    </a:lstStyle>
                    <a:p>
                      <a:pPr marL="0" marR="0" lvl="0" indent="0" algn="l" defTabSz="449263" rtl="0" eaLnBrk="1" fontAlgn="base" latinLnBrk="0" hangingPunct="1">
                        <a:lnSpc>
                          <a:spcPct val="100000"/>
                        </a:lnSpc>
                        <a:spcBef>
                          <a:spcPct val="20000"/>
                        </a:spcBef>
                        <a:spcAft>
                          <a:spcPct val="0"/>
                        </a:spcAft>
                        <a:buClrTx/>
                        <a:buSzTx/>
                        <a:buFontTx/>
                        <a:buNone/>
                        <a:tabLst/>
                      </a:pPr>
                      <a:r>
                        <a:rPr kumimoji="0" lang="ru-RU" sz="2400" b="0" u="none" strike="noStrike" cap="none" normalizeH="0" baseline="0" smtClean="0">
                          <a:ln>
                            <a:noFill/>
                          </a:ln>
                          <a:effectLst/>
                          <a:latin typeface="+mn-lt"/>
                        </a:rPr>
                        <a:t>Франция</a:t>
                      </a:r>
                      <a:endParaRPr kumimoji="0" lang="ru-RU" sz="2400" b="0" i="0" u="none" strike="noStrike" cap="none" normalizeH="0" baseline="0" smtClean="0">
                        <a:ln>
                          <a:noFill/>
                        </a:ln>
                        <a:solidFill>
                          <a:schemeClr val="tx1"/>
                        </a:solidFill>
                        <a:effectLst/>
                        <a:latin typeface="+mn-lt"/>
                      </a:endParaRPr>
                    </a:p>
                  </a:txBody>
                  <a:tcPr horzOverflow="overflow"/>
                </a:tc>
                <a:tc>
                  <a:txBody>
                    <a:bodyPr/>
                    <a:lstStyle>
                      <a:lvl1pPr marL="0" algn="l" defTabSz="914400" rtl="0" eaLnBrk="1" latinLnBrk="0" hangingPunct="1">
                        <a:defRPr sz="1800" kern="1200">
                          <a:solidFill>
                            <a:schemeClr val="tx1"/>
                          </a:solidFill>
                          <a:latin typeface="Arial"/>
                          <a:ea typeface=""/>
                          <a:cs typeface=""/>
                        </a:defRPr>
                      </a:lvl1pPr>
                      <a:lvl2pPr marL="457200" algn="l" defTabSz="914400" rtl="0" eaLnBrk="1" latinLnBrk="0" hangingPunct="1">
                        <a:defRPr sz="1800" kern="1200">
                          <a:solidFill>
                            <a:schemeClr val="tx1"/>
                          </a:solidFill>
                          <a:latin typeface="Arial"/>
                          <a:ea typeface=""/>
                          <a:cs typeface=""/>
                        </a:defRPr>
                      </a:lvl2pPr>
                      <a:lvl3pPr marL="914400" algn="l" defTabSz="914400" rtl="0" eaLnBrk="1" latinLnBrk="0" hangingPunct="1">
                        <a:defRPr sz="1800" kern="1200">
                          <a:solidFill>
                            <a:schemeClr val="tx1"/>
                          </a:solidFill>
                          <a:latin typeface="Arial"/>
                          <a:ea typeface=""/>
                          <a:cs typeface=""/>
                        </a:defRPr>
                      </a:lvl3pPr>
                      <a:lvl4pPr marL="1371600" algn="l" defTabSz="914400" rtl="0" eaLnBrk="1" latinLnBrk="0" hangingPunct="1">
                        <a:defRPr sz="1800" kern="1200">
                          <a:solidFill>
                            <a:schemeClr val="tx1"/>
                          </a:solidFill>
                          <a:latin typeface="Arial"/>
                          <a:ea typeface=""/>
                          <a:cs typeface=""/>
                        </a:defRPr>
                      </a:lvl4pPr>
                      <a:lvl5pPr marL="1828800" algn="l" defTabSz="914400" rtl="0" eaLnBrk="1" latinLnBrk="0" hangingPunct="1">
                        <a:defRPr sz="1800" kern="1200">
                          <a:solidFill>
                            <a:schemeClr val="tx1"/>
                          </a:solidFill>
                          <a:latin typeface="Arial"/>
                          <a:ea typeface=""/>
                          <a:cs typeface=""/>
                        </a:defRPr>
                      </a:lvl5pPr>
                      <a:lvl6pPr marL="2286000" algn="l" defTabSz="914400" rtl="0" eaLnBrk="1" latinLnBrk="0" hangingPunct="1">
                        <a:defRPr sz="1800" kern="1200">
                          <a:solidFill>
                            <a:schemeClr val="tx1"/>
                          </a:solidFill>
                          <a:latin typeface="Arial"/>
                          <a:ea typeface=""/>
                          <a:cs typeface=""/>
                        </a:defRPr>
                      </a:lvl6pPr>
                      <a:lvl7pPr marL="2743200" algn="l" defTabSz="914400" rtl="0" eaLnBrk="1" latinLnBrk="0" hangingPunct="1">
                        <a:defRPr sz="1800" kern="1200">
                          <a:solidFill>
                            <a:schemeClr val="tx1"/>
                          </a:solidFill>
                          <a:latin typeface="Arial"/>
                          <a:ea typeface=""/>
                          <a:cs typeface=""/>
                        </a:defRPr>
                      </a:lvl7pPr>
                      <a:lvl8pPr marL="3200400" algn="l" defTabSz="914400" rtl="0" eaLnBrk="1" latinLnBrk="0" hangingPunct="1">
                        <a:defRPr sz="1800" kern="1200">
                          <a:solidFill>
                            <a:schemeClr val="tx1"/>
                          </a:solidFill>
                          <a:latin typeface="Arial"/>
                          <a:ea typeface=""/>
                          <a:cs typeface=""/>
                        </a:defRPr>
                      </a:lvl8pPr>
                      <a:lvl9pPr marL="3657600" algn="l" defTabSz="914400" rtl="0" eaLnBrk="1" latinLnBrk="0" hangingPunct="1">
                        <a:defRPr sz="1800" kern="1200">
                          <a:solidFill>
                            <a:schemeClr val="tx1"/>
                          </a:solidFill>
                          <a:latin typeface="Arial"/>
                          <a:ea typeface=""/>
                          <a:cs typeface=""/>
                        </a:defRPr>
                      </a:lvl9pPr>
                    </a:lstStyle>
                    <a:p>
                      <a:pPr marL="0" marR="0" lvl="0" indent="0" algn="ctr" defTabSz="449263" rtl="0" eaLnBrk="1" fontAlgn="base" latinLnBrk="0" hangingPunct="1">
                        <a:lnSpc>
                          <a:spcPct val="100000"/>
                        </a:lnSpc>
                        <a:spcBef>
                          <a:spcPct val="20000"/>
                        </a:spcBef>
                        <a:spcAft>
                          <a:spcPct val="0"/>
                        </a:spcAft>
                        <a:buClrTx/>
                        <a:buSzTx/>
                        <a:buFontTx/>
                        <a:buNone/>
                        <a:tabLst/>
                      </a:pPr>
                      <a:r>
                        <a:rPr kumimoji="0" lang="ru-RU" sz="2400" b="0" u="none" strike="noStrike" cap="none" normalizeH="0" baseline="0" dirty="0" smtClean="0">
                          <a:ln>
                            <a:noFill/>
                          </a:ln>
                          <a:effectLst/>
                          <a:latin typeface="+mn-lt"/>
                        </a:rPr>
                        <a:t>1,8</a:t>
                      </a:r>
                      <a:endParaRPr kumimoji="0" lang="ru-RU" sz="2400" b="0" i="0" u="none" strike="noStrike" cap="none" normalizeH="0" baseline="0" dirty="0" smtClean="0">
                        <a:ln>
                          <a:noFill/>
                        </a:ln>
                        <a:solidFill>
                          <a:schemeClr val="tx1"/>
                        </a:solidFill>
                        <a:effectLst/>
                        <a:latin typeface="+mn-lt"/>
                      </a:endParaRPr>
                    </a:p>
                  </a:txBody>
                  <a:tcPr horzOverflow="overflow"/>
                </a:tc>
                <a:tc>
                  <a:txBody>
                    <a:bodyPr/>
                    <a:lstStyle>
                      <a:lvl1pPr marL="0" algn="l" defTabSz="914400" rtl="0" eaLnBrk="1" latinLnBrk="0" hangingPunct="1">
                        <a:defRPr sz="1800" kern="1200">
                          <a:solidFill>
                            <a:schemeClr val="tx1"/>
                          </a:solidFill>
                          <a:latin typeface="Arial"/>
                          <a:ea typeface=""/>
                          <a:cs typeface=""/>
                        </a:defRPr>
                      </a:lvl1pPr>
                      <a:lvl2pPr marL="457200" algn="l" defTabSz="914400" rtl="0" eaLnBrk="1" latinLnBrk="0" hangingPunct="1">
                        <a:defRPr sz="1800" kern="1200">
                          <a:solidFill>
                            <a:schemeClr val="tx1"/>
                          </a:solidFill>
                          <a:latin typeface="Arial"/>
                          <a:ea typeface=""/>
                          <a:cs typeface=""/>
                        </a:defRPr>
                      </a:lvl2pPr>
                      <a:lvl3pPr marL="914400" algn="l" defTabSz="914400" rtl="0" eaLnBrk="1" latinLnBrk="0" hangingPunct="1">
                        <a:defRPr sz="1800" kern="1200">
                          <a:solidFill>
                            <a:schemeClr val="tx1"/>
                          </a:solidFill>
                          <a:latin typeface="Arial"/>
                          <a:ea typeface=""/>
                          <a:cs typeface=""/>
                        </a:defRPr>
                      </a:lvl3pPr>
                      <a:lvl4pPr marL="1371600" algn="l" defTabSz="914400" rtl="0" eaLnBrk="1" latinLnBrk="0" hangingPunct="1">
                        <a:defRPr sz="1800" kern="1200">
                          <a:solidFill>
                            <a:schemeClr val="tx1"/>
                          </a:solidFill>
                          <a:latin typeface="Arial"/>
                          <a:ea typeface=""/>
                          <a:cs typeface=""/>
                        </a:defRPr>
                      </a:lvl4pPr>
                      <a:lvl5pPr marL="1828800" algn="l" defTabSz="914400" rtl="0" eaLnBrk="1" latinLnBrk="0" hangingPunct="1">
                        <a:defRPr sz="1800" kern="1200">
                          <a:solidFill>
                            <a:schemeClr val="tx1"/>
                          </a:solidFill>
                          <a:latin typeface="Arial"/>
                          <a:ea typeface=""/>
                          <a:cs typeface=""/>
                        </a:defRPr>
                      </a:lvl5pPr>
                      <a:lvl6pPr marL="2286000" algn="l" defTabSz="914400" rtl="0" eaLnBrk="1" latinLnBrk="0" hangingPunct="1">
                        <a:defRPr sz="1800" kern="1200">
                          <a:solidFill>
                            <a:schemeClr val="tx1"/>
                          </a:solidFill>
                          <a:latin typeface="Arial"/>
                          <a:ea typeface=""/>
                          <a:cs typeface=""/>
                        </a:defRPr>
                      </a:lvl6pPr>
                      <a:lvl7pPr marL="2743200" algn="l" defTabSz="914400" rtl="0" eaLnBrk="1" latinLnBrk="0" hangingPunct="1">
                        <a:defRPr sz="1800" kern="1200">
                          <a:solidFill>
                            <a:schemeClr val="tx1"/>
                          </a:solidFill>
                          <a:latin typeface="Arial"/>
                          <a:ea typeface=""/>
                          <a:cs typeface=""/>
                        </a:defRPr>
                      </a:lvl7pPr>
                      <a:lvl8pPr marL="3200400" algn="l" defTabSz="914400" rtl="0" eaLnBrk="1" latinLnBrk="0" hangingPunct="1">
                        <a:defRPr sz="1800" kern="1200">
                          <a:solidFill>
                            <a:schemeClr val="tx1"/>
                          </a:solidFill>
                          <a:latin typeface="Arial"/>
                          <a:ea typeface=""/>
                          <a:cs typeface=""/>
                        </a:defRPr>
                      </a:lvl8pPr>
                      <a:lvl9pPr marL="3657600" algn="l" defTabSz="914400" rtl="0" eaLnBrk="1" latinLnBrk="0" hangingPunct="1">
                        <a:defRPr sz="1800" kern="1200">
                          <a:solidFill>
                            <a:schemeClr val="tx1"/>
                          </a:solidFill>
                          <a:latin typeface="Arial"/>
                          <a:ea typeface=""/>
                          <a:cs typeface=""/>
                        </a:defRPr>
                      </a:lvl9pPr>
                    </a:lstStyle>
                    <a:p>
                      <a:pPr marL="0" marR="0" lvl="0" indent="0" algn="ctr" defTabSz="449263" rtl="0" eaLnBrk="1" fontAlgn="base" latinLnBrk="0" hangingPunct="1">
                        <a:lnSpc>
                          <a:spcPct val="100000"/>
                        </a:lnSpc>
                        <a:spcBef>
                          <a:spcPct val="20000"/>
                        </a:spcBef>
                        <a:spcAft>
                          <a:spcPct val="0"/>
                        </a:spcAft>
                        <a:buClrTx/>
                        <a:buSzTx/>
                        <a:buFontTx/>
                        <a:buNone/>
                        <a:tabLst/>
                      </a:pPr>
                      <a:r>
                        <a:rPr kumimoji="0" lang="ru-RU" sz="2400" b="0" u="none" strike="noStrike" cap="none" normalizeH="0" baseline="0" dirty="0" smtClean="0">
                          <a:ln>
                            <a:noFill/>
                          </a:ln>
                          <a:effectLst/>
                          <a:latin typeface="+mn-lt"/>
                        </a:rPr>
                        <a:t>3,3</a:t>
                      </a:r>
                      <a:endParaRPr kumimoji="0" lang="ru-RU" sz="2400" b="0" i="0" u="none" strike="noStrike" cap="none" normalizeH="0" baseline="0" dirty="0" smtClean="0">
                        <a:ln>
                          <a:noFill/>
                        </a:ln>
                        <a:solidFill>
                          <a:schemeClr val="tx1"/>
                        </a:solidFill>
                        <a:effectLst/>
                        <a:latin typeface="+mn-lt"/>
                      </a:endParaRPr>
                    </a:p>
                  </a:txBody>
                  <a:tcPr horzOverflow="overflow"/>
                </a:tc>
              </a:tr>
              <a:tr h="615524">
                <a:tc>
                  <a:txBody>
                    <a:bodyPr/>
                    <a:lstStyle>
                      <a:lvl1pPr marL="0" algn="l" defTabSz="914400" rtl="0" eaLnBrk="1" latinLnBrk="0" hangingPunct="1">
                        <a:defRPr sz="1800" kern="1200">
                          <a:solidFill>
                            <a:schemeClr val="tx1"/>
                          </a:solidFill>
                          <a:latin typeface="Arial"/>
                          <a:ea typeface=""/>
                          <a:cs typeface=""/>
                        </a:defRPr>
                      </a:lvl1pPr>
                      <a:lvl2pPr marL="457200" algn="l" defTabSz="914400" rtl="0" eaLnBrk="1" latinLnBrk="0" hangingPunct="1">
                        <a:defRPr sz="1800" kern="1200">
                          <a:solidFill>
                            <a:schemeClr val="tx1"/>
                          </a:solidFill>
                          <a:latin typeface="Arial"/>
                          <a:ea typeface=""/>
                          <a:cs typeface=""/>
                        </a:defRPr>
                      </a:lvl2pPr>
                      <a:lvl3pPr marL="914400" algn="l" defTabSz="914400" rtl="0" eaLnBrk="1" latinLnBrk="0" hangingPunct="1">
                        <a:defRPr sz="1800" kern="1200">
                          <a:solidFill>
                            <a:schemeClr val="tx1"/>
                          </a:solidFill>
                          <a:latin typeface="Arial"/>
                          <a:ea typeface=""/>
                          <a:cs typeface=""/>
                        </a:defRPr>
                      </a:lvl3pPr>
                      <a:lvl4pPr marL="1371600" algn="l" defTabSz="914400" rtl="0" eaLnBrk="1" latinLnBrk="0" hangingPunct="1">
                        <a:defRPr sz="1800" kern="1200">
                          <a:solidFill>
                            <a:schemeClr val="tx1"/>
                          </a:solidFill>
                          <a:latin typeface="Arial"/>
                          <a:ea typeface=""/>
                          <a:cs typeface=""/>
                        </a:defRPr>
                      </a:lvl4pPr>
                      <a:lvl5pPr marL="1828800" algn="l" defTabSz="914400" rtl="0" eaLnBrk="1" latinLnBrk="0" hangingPunct="1">
                        <a:defRPr sz="1800" kern="1200">
                          <a:solidFill>
                            <a:schemeClr val="tx1"/>
                          </a:solidFill>
                          <a:latin typeface="Arial"/>
                          <a:ea typeface=""/>
                          <a:cs typeface=""/>
                        </a:defRPr>
                      </a:lvl5pPr>
                      <a:lvl6pPr marL="2286000" algn="l" defTabSz="914400" rtl="0" eaLnBrk="1" latinLnBrk="0" hangingPunct="1">
                        <a:defRPr sz="1800" kern="1200">
                          <a:solidFill>
                            <a:schemeClr val="tx1"/>
                          </a:solidFill>
                          <a:latin typeface="Arial"/>
                          <a:ea typeface=""/>
                          <a:cs typeface=""/>
                        </a:defRPr>
                      </a:lvl6pPr>
                      <a:lvl7pPr marL="2743200" algn="l" defTabSz="914400" rtl="0" eaLnBrk="1" latinLnBrk="0" hangingPunct="1">
                        <a:defRPr sz="1800" kern="1200">
                          <a:solidFill>
                            <a:schemeClr val="tx1"/>
                          </a:solidFill>
                          <a:latin typeface="Arial"/>
                          <a:ea typeface=""/>
                          <a:cs typeface=""/>
                        </a:defRPr>
                      </a:lvl7pPr>
                      <a:lvl8pPr marL="3200400" algn="l" defTabSz="914400" rtl="0" eaLnBrk="1" latinLnBrk="0" hangingPunct="1">
                        <a:defRPr sz="1800" kern="1200">
                          <a:solidFill>
                            <a:schemeClr val="tx1"/>
                          </a:solidFill>
                          <a:latin typeface="Arial"/>
                          <a:ea typeface=""/>
                          <a:cs typeface=""/>
                        </a:defRPr>
                      </a:lvl8pPr>
                      <a:lvl9pPr marL="3657600" algn="l" defTabSz="914400" rtl="0" eaLnBrk="1" latinLnBrk="0" hangingPunct="1">
                        <a:defRPr sz="1800" kern="1200">
                          <a:solidFill>
                            <a:schemeClr val="tx1"/>
                          </a:solidFill>
                          <a:latin typeface="Arial"/>
                          <a:ea typeface=""/>
                          <a:cs typeface=""/>
                        </a:defRPr>
                      </a:lvl9pPr>
                    </a:lstStyle>
                    <a:p>
                      <a:pPr marL="0" marR="0" lvl="0" indent="0" algn="l" defTabSz="449263" rtl="0" eaLnBrk="1" fontAlgn="base" latinLnBrk="0" hangingPunct="1">
                        <a:lnSpc>
                          <a:spcPct val="100000"/>
                        </a:lnSpc>
                        <a:spcBef>
                          <a:spcPct val="20000"/>
                        </a:spcBef>
                        <a:spcAft>
                          <a:spcPct val="0"/>
                        </a:spcAft>
                        <a:buClrTx/>
                        <a:buSzTx/>
                        <a:buFontTx/>
                        <a:buNone/>
                        <a:tabLst/>
                      </a:pPr>
                      <a:r>
                        <a:rPr kumimoji="0" lang="ru-RU" sz="2400" b="0" u="none" strike="noStrike" cap="none" normalizeH="0" baseline="0" smtClean="0">
                          <a:ln>
                            <a:noFill/>
                          </a:ln>
                          <a:effectLst/>
                          <a:latin typeface="+mn-lt"/>
                        </a:rPr>
                        <a:t>Россия</a:t>
                      </a:r>
                      <a:endParaRPr kumimoji="0" lang="ru-RU" sz="2400" b="0" i="0" u="none" strike="noStrike" cap="none" normalizeH="0" baseline="0" smtClean="0">
                        <a:ln>
                          <a:noFill/>
                        </a:ln>
                        <a:solidFill>
                          <a:schemeClr val="tx1"/>
                        </a:solidFill>
                        <a:effectLst/>
                        <a:latin typeface="+mn-lt"/>
                      </a:endParaRPr>
                    </a:p>
                  </a:txBody>
                  <a:tcPr horzOverflow="overflow"/>
                </a:tc>
                <a:tc>
                  <a:txBody>
                    <a:bodyPr/>
                    <a:lstStyle>
                      <a:lvl1pPr marL="0" algn="l" defTabSz="914400" rtl="0" eaLnBrk="1" latinLnBrk="0" hangingPunct="1">
                        <a:defRPr sz="1800" kern="1200">
                          <a:solidFill>
                            <a:schemeClr val="tx1"/>
                          </a:solidFill>
                          <a:latin typeface="Arial"/>
                          <a:ea typeface=""/>
                          <a:cs typeface=""/>
                        </a:defRPr>
                      </a:lvl1pPr>
                      <a:lvl2pPr marL="457200" algn="l" defTabSz="914400" rtl="0" eaLnBrk="1" latinLnBrk="0" hangingPunct="1">
                        <a:defRPr sz="1800" kern="1200">
                          <a:solidFill>
                            <a:schemeClr val="tx1"/>
                          </a:solidFill>
                          <a:latin typeface="Arial"/>
                          <a:ea typeface=""/>
                          <a:cs typeface=""/>
                        </a:defRPr>
                      </a:lvl2pPr>
                      <a:lvl3pPr marL="914400" algn="l" defTabSz="914400" rtl="0" eaLnBrk="1" latinLnBrk="0" hangingPunct="1">
                        <a:defRPr sz="1800" kern="1200">
                          <a:solidFill>
                            <a:schemeClr val="tx1"/>
                          </a:solidFill>
                          <a:latin typeface="Arial"/>
                          <a:ea typeface=""/>
                          <a:cs typeface=""/>
                        </a:defRPr>
                      </a:lvl3pPr>
                      <a:lvl4pPr marL="1371600" algn="l" defTabSz="914400" rtl="0" eaLnBrk="1" latinLnBrk="0" hangingPunct="1">
                        <a:defRPr sz="1800" kern="1200">
                          <a:solidFill>
                            <a:schemeClr val="tx1"/>
                          </a:solidFill>
                          <a:latin typeface="Arial"/>
                          <a:ea typeface=""/>
                          <a:cs typeface=""/>
                        </a:defRPr>
                      </a:lvl4pPr>
                      <a:lvl5pPr marL="1828800" algn="l" defTabSz="914400" rtl="0" eaLnBrk="1" latinLnBrk="0" hangingPunct="1">
                        <a:defRPr sz="1800" kern="1200">
                          <a:solidFill>
                            <a:schemeClr val="tx1"/>
                          </a:solidFill>
                          <a:latin typeface="Arial"/>
                          <a:ea typeface=""/>
                          <a:cs typeface=""/>
                        </a:defRPr>
                      </a:lvl5pPr>
                      <a:lvl6pPr marL="2286000" algn="l" defTabSz="914400" rtl="0" eaLnBrk="1" latinLnBrk="0" hangingPunct="1">
                        <a:defRPr sz="1800" kern="1200">
                          <a:solidFill>
                            <a:schemeClr val="tx1"/>
                          </a:solidFill>
                          <a:latin typeface="Arial"/>
                          <a:ea typeface=""/>
                          <a:cs typeface=""/>
                        </a:defRPr>
                      </a:lvl6pPr>
                      <a:lvl7pPr marL="2743200" algn="l" defTabSz="914400" rtl="0" eaLnBrk="1" latinLnBrk="0" hangingPunct="1">
                        <a:defRPr sz="1800" kern="1200">
                          <a:solidFill>
                            <a:schemeClr val="tx1"/>
                          </a:solidFill>
                          <a:latin typeface="Arial"/>
                          <a:ea typeface=""/>
                          <a:cs typeface=""/>
                        </a:defRPr>
                      </a:lvl7pPr>
                      <a:lvl8pPr marL="3200400" algn="l" defTabSz="914400" rtl="0" eaLnBrk="1" latinLnBrk="0" hangingPunct="1">
                        <a:defRPr sz="1800" kern="1200">
                          <a:solidFill>
                            <a:schemeClr val="tx1"/>
                          </a:solidFill>
                          <a:latin typeface="Arial"/>
                          <a:ea typeface=""/>
                          <a:cs typeface=""/>
                        </a:defRPr>
                      </a:lvl8pPr>
                      <a:lvl9pPr marL="3657600" algn="l" defTabSz="914400" rtl="0" eaLnBrk="1" latinLnBrk="0" hangingPunct="1">
                        <a:defRPr sz="1800" kern="1200">
                          <a:solidFill>
                            <a:schemeClr val="tx1"/>
                          </a:solidFill>
                          <a:latin typeface="Arial"/>
                          <a:ea typeface=""/>
                          <a:cs typeface=""/>
                        </a:defRPr>
                      </a:lvl9pPr>
                    </a:lstStyle>
                    <a:p>
                      <a:pPr marL="0" marR="0" lvl="0" indent="0" algn="ctr" defTabSz="449263" rtl="0" eaLnBrk="1" fontAlgn="base" latinLnBrk="0" hangingPunct="1">
                        <a:lnSpc>
                          <a:spcPct val="100000"/>
                        </a:lnSpc>
                        <a:spcBef>
                          <a:spcPct val="20000"/>
                        </a:spcBef>
                        <a:spcAft>
                          <a:spcPct val="0"/>
                        </a:spcAft>
                        <a:buClrTx/>
                        <a:buSzTx/>
                        <a:buFontTx/>
                        <a:buNone/>
                        <a:tabLst/>
                      </a:pPr>
                      <a:r>
                        <a:rPr kumimoji="0" lang="ru-RU" sz="2400" b="0" u="none" strike="noStrike" cap="none" normalizeH="0" baseline="0" dirty="0" smtClean="0">
                          <a:ln>
                            <a:noFill/>
                          </a:ln>
                          <a:effectLst/>
                          <a:latin typeface="+mn-lt"/>
                        </a:rPr>
                        <a:t>10</a:t>
                      </a:r>
                      <a:endParaRPr kumimoji="0" lang="ru-RU" sz="2400" b="0" i="0" u="none" strike="noStrike" cap="none" normalizeH="0" baseline="0" dirty="0" smtClean="0">
                        <a:ln>
                          <a:noFill/>
                        </a:ln>
                        <a:solidFill>
                          <a:schemeClr val="tx1"/>
                        </a:solidFill>
                        <a:effectLst/>
                        <a:latin typeface="+mn-lt"/>
                      </a:endParaRPr>
                    </a:p>
                  </a:txBody>
                  <a:tcPr horzOverflow="overflow"/>
                </a:tc>
                <a:tc>
                  <a:txBody>
                    <a:bodyPr/>
                    <a:lstStyle>
                      <a:lvl1pPr marL="0" algn="l" defTabSz="914400" rtl="0" eaLnBrk="1" latinLnBrk="0" hangingPunct="1">
                        <a:defRPr sz="1800" kern="1200">
                          <a:solidFill>
                            <a:schemeClr val="tx1"/>
                          </a:solidFill>
                          <a:latin typeface="Arial"/>
                          <a:ea typeface=""/>
                          <a:cs typeface=""/>
                        </a:defRPr>
                      </a:lvl1pPr>
                      <a:lvl2pPr marL="457200" algn="l" defTabSz="914400" rtl="0" eaLnBrk="1" latinLnBrk="0" hangingPunct="1">
                        <a:defRPr sz="1800" kern="1200">
                          <a:solidFill>
                            <a:schemeClr val="tx1"/>
                          </a:solidFill>
                          <a:latin typeface="Arial"/>
                          <a:ea typeface=""/>
                          <a:cs typeface=""/>
                        </a:defRPr>
                      </a:lvl2pPr>
                      <a:lvl3pPr marL="914400" algn="l" defTabSz="914400" rtl="0" eaLnBrk="1" latinLnBrk="0" hangingPunct="1">
                        <a:defRPr sz="1800" kern="1200">
                          <a:solidFill>
                            <a:schemeClr val="tx1"/>
                          </a:solidFill>
                          <a:latin typeface="Arial"/>
                          <a:ea typeface=""/>
                          <a:cs typeface=""/>
                        </a:defRPr>
                      </a:lvl3pPr>
                      <a:lvl4pPr marL="1371600" algn="l" defTabSz="914400" rtl="0" eaLnBrk="1" latinLnBrk="0" hangingPunct="1">
                        <a:defRPr sz="1800" kern="1200">
                          <a:solidFill>
                            <a:schemeClr val="tx1"/>
                          </a:solidFill>
                          <a:latin typeface="Arial"/>
                          <a:ea typeface=""/>
                          <a:cs typeface=""/>
                        </a:defRPr>
                      </a:lvl4pPr>
                      <a:lvl5pPr marL="1828800" algn="l" defTabSz="914400" rtl="0" eaLnBrk="1" latinLnBrk="0" hangingPunct="1">
                        <a:defRPr sz="1800" kern="1200">
                          <a:solidFill>
                            <a:schemeClr val="tx1"/>
                          </a:solidFill>
                          <a:latin typeface="Arial"/>
                          <a:ea typeface=""/>
                          <a:cs typeface=""/>
                        </a:defRPr>
                      </a:lvl5pPr>
                      <a:lvl6pPr marL="2286000" algn="l" defTabSz="914400" rtl="0" eaLnBrk="1" latinLnBrk="0" hangingPunct="1">
                        <a:defRPr sz="1800" kern="1200">
                          <a:solidFill>
                            <a:schemeClr val="tx1"/>
                          </a:solidFill>
                          <a:latin typeface="Arial"/>
                          <a:ea typeface=""/>
                          <a:cs typeface=""/>
                        </a:defRPr>
                      </a:lvl6pPr>
                      <a:lvl7pPr marL="2743200" algn="l" defTabSz="914400" rtl="0" eaLnBrk="1" latinLnBrk="0" hangingPunct="1">
                        <a:defRPr sz="1800" kern="1200">
                          <a:solidFill>
                            <a:schemeClr val="tx1"/>
                          </a:solidFill>
                          <a:latin typeface="Arial"/>
                          <a:ea typeface=""/>
                          <a:cs typeface=""/>
                        </a:defRPr>
                      </a:lvl7pPr>
                      <a:lvl8pPr marL="3200400" algn="l" defTabSz="914400" rtl="0" eaLnBrk="1" latinLnBrk="0" hangingPunct="1">
                        <a:defRPr sz="1800" kern="1200">
                          <a:solidFill>
                            <a:schemeClr val="tx1"/>
                          </a:solidFill>
                          <a:latin typeface="Arial"/>
                          <a:ea typeface=""/>
                          <a:cs typeface=""/>
                        </a:defRPr>
                      </a:lvl8pPr>
                      <a:lvl9pPr marL="3657600" algn="l" defTabSz="914400" rtl="0" eaLnBrk="1" latinLnBrk="0" hangingPunct="1">
                        <a:defRPr sz="1800" kern="1200">
                          <a:solidFill>
                            <a:schemeClr val="tx1"/>
                          </a:solidFill>
                          <a:latin typeface="Arial"/>
                          <a:ea typeface=""/>
                          <a:cs typeface=""/>
                        </a:defRPr>
                      </a:lvl9pPr>
                    </a:lstStyle>
                    <a:p>
                      <a:pPr marL="0" marR="0" lvl="0" indent="0" algn="ctr" defTabSz="449263" rtl="0" eaLnBrk="1" fontAlgn="base" latinLnBrk="0" hangingPunct="1">
                        <a:lnSpc>
                          <a:spcPct val="100000"/>
                        </a:lnSpc>
                        <a:spcBef>
                          <a:spcPct val="20000"/>
                        </a:spcBef>
                        <a:spcAft>
                          <a:spcPct val="0"/>
                        </a:spcAft>
                        <a:buClrTx/>
                        <a:buSzTx/>
                        <a:buFontTx/>
                        <a:buNone/>
                        <a:tabLst/>
                      </a:pPr>
                      <a:r>
                        <a:rPr kumimoji="0" lang="ru-RU" sz="2400" b="0" u="none" strike="noStrike" cap="none" normalizeH="0" baseline="0" dirty="0" smtClean="0">
                          <a:ln>
                            <a:noFill/>
                          </a:ln>
                          <a:effectLst/>
                          <a:latin typeface="+mn-lt"/>
                        </a:rPr>
                        <a:t>28,6</a:t>
                      </a:r>
                      <a:endParaRPr kumimoji="0" lang="ru-RU" sz="2400" b="0" i="0" u="none" strike="noStrike" cap="none" normalizeH="0" baseline="0" dirty="0" smtClean="0">
                        <a:ln>
                          <a:noFill/>
                        </a:ln>
                        <a:solidFill>
                          <a:schemeClr val="tx1"/>
                        </a:solidFill>
                        <a:effectLst/>
                        <a:latin typeface="+mn-lt"/>
                      </a:endParaRPr>
                    </a:p>
                  </a:txBody>
                  <a:tcPr horzOverflow="overflow"/>
                </a:tc>
              </a:tr>
            </a:tbl>
          </a:graphicData>
        </a:graphic>
      </p:graphicFrame>
      <p:sp>
        <p:nvSpPr>
          <p:cNvPr id="3" name="Прямоугольник 2"/>
          <p:cNvSpPr/>
          <p:nvPr/>
        </p:nvSpPr>
        <p:spPr>
          <a:xfrm>
            <a:off x="1071538" y="1457254"/>
            <a:ext cx="7143800" cy="400110"/>
          </a:xfrm>
          <a:prstGeom prst="rect">
            <a:avLst/>
          </a:prstGeom>
          <a:noFill/>
          <a:ln w="3175">
            <a:noFill/>
          </a:ln>
          <a:effectLst/>
        </p:spPr>
        <p:txBody>
          <a:bodyPr wrap="square">
            <a:spAutoFit/>
          </a:bodyPr>
          <a:lstStyle/>
          <a:p>
            <a:pPr algn="ctr"/>
            <a:r>
              <a:rPr lang="ru-RU" sz="2000" b="1" dirty="0" smtClean="0">
                <a:solidFill>
                  <a:schemeClr val="accent1">
                    <a:lumMod val="75000"/>
                  </a:schemeClr>
                </a:solidFill>
                <a:cs typeface="Arial" panose="020B0604020202020204" pitchFamily="34" charset="0"/>
              </a:rPr>
              <a:t>ДОЛЯ ЛЮДЕЙ, НИКОГДА НЕ УПОТРЕБЛЯВШИХ АЛКОГОЛЬ</a:t>
            </a:r>
            <a:endParaRPr lang="ru-RU" sz="2000" b="1" dirty="0">
              <a:solidFill>
                <a:schemeClr val="accent1">
                  <a:lumMod val="75000"/>
                </a:schemeClr>
              </a:solidFill>
              <a:cs typeface="Arial" panose="020B0604020202020204" pitchFamily="34" charset="0"/>
            </a:endParaRPr>
          </a:p>
        </p:txBody>
      </p:sp>
      <p:sp>
        <p:nvSpPr>
          <p:cNvPr id="4" name="TextBox 3"/>
          <p:cNvSpPr txBox="1"/>
          <p:nvPr/>
        </p:nvSpPr>
        <p:spPr>
          <a:xfrm>
            <a:off x="5500694" y="5325919"/>
            <a:ext cx="3391216" cy="246221"/>
          </a:xfrm>
          <a:prstGeom prst="rect">
            <a:avLst/>
          </a:prstGeom>
          <a:noFill/>
        </p:spPr>
        <p:txBody>
          <a:bodyPr wrap="square" lIns="0" tIns="0" rIns="0" bIns="0" rtlCol="0">
            <a:spAutoFit/>
          </a:bodyPr>
          <a:lstStyle/>
          <a:p>
            <a:pPr algn="r">
              <a:spcAft>
                <a:spcPts val="300"/>
              </a:spcAft>
              <a:buClr>
                <a:schemeClr val="accent4"/>
              </a:buClr>
            </a:pPr>
            <a:r>
              <a:rPr lang="ru-RU" sz="1600" i="1" dirty="0" smtClean="0">
                <a:latin typeface="Arial" panose="020B0604020202020204" pitchFamily="34" charset="0"/>
                <a:cs typeface="Arial" panose="020B0604020202020204" pitchFamily="34" charset="0"/>
              </a:rPr>
              <a:t>Данные из отчетов ВОЗ</a:t>
            </a:r>
            <a:endParaRPr lang="ru-RU" sz="1600" i="1" dirty="0">
              <a:latin typeface="Arial" panose="020B0604020202020204" pitchFamily="34" charset="0"/>
              <a:cs typeface="Arial" panose="020B0604020202020204" pitchFamily="34" charset="0"/>
            </a:endParaRPr>
          </a:p>
        </p:txBody>
      </p:sp>
      <p:pic>
        <p:nvPicPr>
          <p:cNvPr id="18" name="Picture 4" descr="http://mru52.fmbaros.ru/common/upload/mru52/who-logo-ru.jpg"/>
          <p:cNvPicPr>
            <a:picLocks noChangeAspect="1" noChangeArrowheads="1"/>
          </p:cNvPicPr>
          <p:nvPr/>
        </p:nvPicPr>
        <p:blipFill>
          <a:blip r:embed="rId4" cstate="print"/>
          <a:srcRect/>
          <a:stretch>
            <a:fillRect/>
          </a:stretch>
        </p:blipFill>
        <p:spPr bwMode="auto">
          <a:xfrm>
            <a:off x="142844" y="214290"/>
            <a:ext cx="3020807" cy="1143008"/>
          </a:xfrm>
          <a:prstGeom prst="rect">
            <a:avLst/>
          </a:prstGeom>
          <a:noFill/>
        </p:spPr>
      </p:pic>
      <p:sp>
        <p:nvSpPr>
          <p:cNvPr id="9" name="Прямоугольник 8"/>
          <p:cNvSpPr/>
          <p:nvPr/>
        </p:nvSpPr>
        <p:spPr>
          <a:xfrm>
            <a:off x="0" y="142852"/>
            <a:ext cx="785786" cy="71438"/>
          </a:xfrm>
          <a:prstGeom prst="rect">
            <a:avLst/>
          </a:prstGeom>
          <a:solidFill>
            <a:srgbClr val="BD4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Прямоугольник 9"/>
          <p:cNvSpPr/>
          <p:nvPr/>
        </p:nvSpPr>
        <p:spPr>
          <a:xfrm>
            <a:off x="785786" y="142852"/>
            <a:ext cx="500066" cy="7143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Прямоугольник 10"/>
          <p:cNvSpPr/>
          <p:nvPr/>
        </p:nvSpPr>
        <p:spPr>
          <a:xfrm>
            <a:off x="1285852" y="142852"/>
            <a:ext cx="7858148" cy="7143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xmlns="" val="3018525629"/>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Прямая соединительная линия 10"/>
          <p:cNvCxnSpPr/>
          <p:nvPr/>
        </p:nvCxnSpPr>
        <p:spPr>
          <a:xfrm>
            <a:off x="1470025" y="6523038"/>
            <a:ext cx="6572250" cy="1587"/>
          </a:xfrm>
          <a:prstGeom prst="line">
            <a:avLst/>
          </a:prstGeom>
          <a:ln w="38100" cap="rnd">
            <a:solidFill>
              <a:srgbClr val="005EA4"/>
            </a:solidFill>
          </a:ln>
        </p:spPr>
        <p:style>
          <a:lnRef idx="1">
            <a:schemeClr val="accent1"/>
          </a:lnRef>
          <a:fillRef idx="0">
            <a:schemeClr val="accent1"/>
          </a:fillRef>
          <a:effectRef idx="0">
            <a:schemeClr val="accent1"/>
          </a:effectRef>
          <a:fontRef idx="minor">
            <a:schemeClr val="tx1"/>
          </a:fontRef>
        </p:style>
      </p:cxnSp>
      <p:sp>
        <p:nvSpPr>
          <p:cNvPr id="3" name="Rectangle 44"/>
          <p:cNvSpPr>
            <a:spLocks noChangeArrowheads="1"/>
          </p:cNvSpPr>
          <p:nvPr/>
        </p:nvSpPr>
        <p:spPr bwMode="auto">
          <a:xfrm>
            <a:off x="0" y="6308725"/>
            <a:ext cx="9144000" cy="576263"/>
          </a:xfrm>
          <a:prstGeom prst="rect">
            <a:avLst/>
          </a:prstGeom>
          <a:solidFill>
            <a:srgbClr val="C0C0C0">
              <a:alpha val="45882"/>
            </a:srgbClr>
          </a:solidFill>
          <a:ln w="19050">
            <a:noFill/>
            <a:miter lim="800000"/>
            <a:headEnd/>
            <a:tailEnd/>
          </a:ln>
        </p:spPr>
        <p:txBody>
          <a:bodyPr wrap="none" lIns="36731" tIns="36731" rIns="36731" bIns="36731" anchor="ctr"/>
          <a:lstStyle/>
          <a:p>
            <a:pPr defTabSz="933450"/>
            <a:endParaRPr lang="ru-RU" sz="1200" b="1">
              <a:cs typeface="Arial" pitchFamily="34" charset="0"/>
            </a:endParaRPr>
          </a:p>
        </p:txBody>
      </p:sp>
      <p:sp>
        <p:nvSpPr>
          <p:cNvPr id="10" name="Прямоугольный треугольник 9"/>
          <p:cNvSpPr/>
          <p:nvPr/>
        </p:nvSpPr>
        <p:spPr>
          <a:xfrm flipH="1">
            <a:off x="8113357" y="6096854"/>
            <a:ext cx="1024572" cy="782782"/>
          </a:xfrm>
          <a:prstGeom prst="rtTriangle">
            <a:avLst/>
          </a:prstGeom>
          <a:solidFill>
            <a:schemeClr val="bg1">
              <a:lumMod val="7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4" name="Rectangle 44"/>
          <p:cNvSpPr>
            <a:spLocks noChangeArrowheads="1"/>
          </p:cNvSpPr>
          <p:nvPr/>
        </p:nvSpPr>
        <p:spPr bwMode="auto">
          <a:xfrm>
            <a:off x="0" y="0"/>
            <a:ext cx="9144000" cy="881063"/>
          </a:xfrm>
          <a:prstGeom prst="rect">
            <a:avLst/>
          </a:prstGeom>
          <a:solidFill>
            <a:srgbClr val="C1DCFF">
              <a:alpha val="45490"/>
            </a:srgbClr>
          </a:solidFill>
          <a:ln w="19050">
            <a:noFill/>
            <a:miter lim="800000"/>
            <a:headEnd/>
            <a:tailEnd/>
          </a:ln>
        </p:spPr>
        <p:txBody>
          <a:bodyPr wrap="none" lIns="36731" tIns="36731" rIns="36731" bIns="36731" anchor="ctr"/>
          <a:lstStyle/>
          <a:p>
            <a:pPr defTabSz="933450"/>
            <a:endParaRPr lang="ru-RU" sz="1200" b="1">
              <a:cs typeface="Arial" pitchFamily="34" charset="0"/>
            </a:endParaRPr>
          </a:p>
        </p:txBody>
      </p:sp>
      <p:sp>
        <p:nvSpPr>
          <p:cNvPr id="5" name="Text Box 8"/>
          <p:cNvSpPr txBox="1">
            <a:spLocks noChangeArrowheads="1"/>
          </p:cNvSpPr>
          <p:nvPr/>
        </p:nvSpPr>
        <p:spPr bwMode="auto">
          <a:xfrm>
            <a:off x="900113" y="260350"/>
            <a:ext cx="2519362" cy="365125"/>
          </a:xfrm>
          <a:prstGeom prst="rect">
            <a:avLst/>
          </a:prstGeom>
          <a:noFill/>
          <a:ln w="9525">
            <a:noFill/>
            <a:miter lim="800000"/>
            <a:headEnd/>
            <a:tailEnd/>
          </a:ln>
        </p:spPr>
        <p:txBody>
          <a:bodyPr lIns="93296" tIns="46648" rIns="93296" bIns="46648">
            <a:spAutoFit/>
          </a:bodyPr>
          <a:lstStyle/>
          <a:p>
            <a:pPr defTabSz="933450">
              <a:spcBef>
                <a:spcPct val="50000"/>
              </a:spcBef>
            </a:pPr>
            <a:r>
              <a:rPr lang="ru-RU" sz="900" b="1">
                <a:solidFill>
                  <a:srgbClr val="0033CC"/>
                </a:solidFill>
                <a:latin typeface="AvantGarde Md BT" pitchFamily="34" charset="0"/>
                <a:cs typeface="Arial" pitchFamily="34" charset="0"/>
              </a:rPr>
              <a:t>ГБУЗ ЯО «Ярославская областная клиническая наркологическая больница</a:t>
            </a:r>
          </a:p>
        </p:txBody>
      </p:sp>
      <p:sp>
        <p:nvSpPr>
          <p:cNvPr id="6" name="Line 9"/>
          <p:cNvSpPr>
            <a:spLocks noChangeShapeType="1"/>
          </p:cNvSpPr>
          <p:nvPr/>
        </p:nvSpPr>
        <p:spPr bwMode="auto">
          <a:xfrm>
            <a:off x="487363" y="652463"/>
            <a:ext cx="1690687" cy="0"/>
          </a:xfrm>
          <a:prstGeom prst="line">
            <a:avLst/>
          </a:prstGeom>
          <a:noFill/>
          <a:ln w="28575">
            <a:solidFill>
              <a:schemeClr val="bg1"/>
            </a:solidFill>
            <a:round/>
            <a:headEnd/>
            <a:tailEnd/>
          </a:ln>
        </p:spPr>
        <p:txBody>
          <a:bodyPr/>
          <a:lstStyle/>
          <a:p>
            <a:endParaRPr lang="ru-RU"/>
          </a:p>
        </p:txBody>
      </p:sp>
      <p:sp>
        <p:nvSpPr>
          <p:cNvPr id="7" name="Line 10"/>
          <p:cNvSpPr>
            <a:spLocks noChangeShapeType="1"/>
          </p:cNvSpPr>
          <p:nvPr/>
        </p:nvSpPr>
        <p:spPr bwMode="auto">
          <a:xfrm>
            <a:off x="487363" y="692150"/>
            <a:ext cx="1690687" cy="0"/>
          </a:xfrm>
          <a:prstGeom prst="line">
            <a:avLst/>
          </a:prstGeom>
          <a:noFill/>
          <a:ln w="28575">
            <a:solidFill>
              <a:srgbClr val="0066FF"/>
            </a:solidFill>
            <a:round/>
            <a:headEnd/>
            <a:tailEnd/>
          </a:ln>
        </p:spPr>
        <p:txBody>
          <a:bodyPr/>
          <a:lstStyle/>
          <a:p>
            <a:endParaRPr lang="ru-RU"/>
          </a:p>
        </p:txBody>
      </p:sp>
      <p:pic>
        <p:nvPicPr>
          <p:cNvPr id="8" name="Рисунок 3" descr="ЯОКНБ-лого-ЦВЕТ.jpg"/>
          <p:cNvPicPr>
            <a:picLocks noChangeAspect="1"/>
          </p:cNvPicPr>
          <p:nvPr/>
        </p:nvPicPr>
        <p:blipFill>
          <a:blip r:embed="rId2" cstate="print">
            <a:clrChange>
              <a:clrFrom>
                <a:srgbClr val="FCFBFB"/>
              </a:clrFrom>
              <a:clrTo>
                <a:srgbClr val="FCFBFB">
                  <a:alpha val="0"/>
                </a:srgbClr>
              </a:clrTo>
            </a:clrChange>
          </a:blip>
          <a:srcRect/>
          <a:stretch>
            <a:fillRect/>
          </a:stretch>
        </p:blipFill>
        <p:spPr bwMode="auto">
          <a:xfrm>
            <a:off x="250825" y="47625"/>
            <a:ext cx="649288" cy="522288"/>
          </a:xfrm>
          <a:prstGeom prst="rect">
            <a:avLst/>
          </a:prstGeom>
          <a:noFill/>
          <a:ln w="9525">
            <a:noFill/>
            <a:miter lim="800000"/>
            <a:headEnd/>
            <a:tailEnd/>
          </a:ln>
        </p:spPr>
      </p:pic>
      <p:sp>
        <p:nvSpPr>
          <p:cNvPr id="9" name="Прямоугольник 8"/>
          <p:cNvSpPr/>
          <p:nvPr/>
        </p:nvSpPr>
        <p:spPr>
          <a:xfrm>
            <a:off x="112713" y="873111"/>
            <a:ext cx="180474" cy="5429264"/>
          </a:xfrm>
          <a:prstGeom prst="rect">
            <a:avLst/>
          </a:prstGeom>
          <a:solidFill>
            <a:schemeClr val="bg1">
              <a:lumMod val="85000"/>
            </a:schemeClr>
          </a:solidFill>
          <a:ln>
            <a:noFill/>
          </a:ln>
          <a:effectLst>
            <a:innerShdw blurRad="63500" dist="254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12" name="Прямоугольник 11"/>
          <p:cNvSpPr/>
          <p:nvPr/>
        </p:nvSpPr>
        <p:spPr>
          <a:xfrm>
            <a:off x="467544" y="857232"/>
            <a:ext cx="8496944" cy="5478423"/>
          </a:xfrm>
          <a:prstGeom prst="rect">
            <a:avLst/>
          </a:prstGeom>
          <a:ln w="3175">
            <a:solidFill>
              <a:schemeClr val="accent3">
                <a:lumMod val="50000"/>
              </a:schemeClr>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6"/>
          </a:lnRef>
          <a:fillRef idx="1">
            <a:schemeClr val="lt1"/>
          </a:fillRef>
          <a:effectRef idx="0">
            <a:schemeClr val="accent6"/>
          </a:effectRef>
          <a:fontRef idx="minor">
            <a:schemeClr val="dk1"/>
          </a:fontRef>
        </p:style>
        <p:txBody>
          <a:bodyPr wrap="square">
            <a:spAutoFit/>
          </a:bodyPr>
          <a:lstStyle/>
          <a:p>
            <a:pPr marL="355600" indent="-355600" algn="just">
              <a:spcBef>
                <a:spcPts val="1200"/>
              </a:spcBef>
              <a:buClr>
                <a:srgbClr val="C00000"/>
              </a:buClr>
              <a:buSzPct val="130000"/>
              <a:buFont typeface="Wingdings" pitchFamily="2" charset="2"/>
              <a:buChar char="ü"/>
            </a:pPr>
            <a:r>
              <a:rPr lang="ru-RU" sz="2000" dirty="0" smtClean="0">
                <a:latin typeface="Arial" pitchFamily="34" charset="0"/>
                <a:cs typeface="Arial" pitchFamily="34" charset="0"/>
              </a:rPr>
              <a:t>В мировом масштабе алкоголь является одной из трех наиболее приоритетных проблем в области общественного здравоохранения. В Европейском регионе ВОЗ уровни употребления алкоголя и связанного с алкоголем вреда по-прежнему остаются самыми высокими в мире. Установлено, что в Европе 40% нездоровья и преждевременной смертности обусловлены тремя предотвратимыми факторами риска – курением, употреблением алкоголя и дорожно-транспортными происшествиями. </a:t>
            </a:r>
          </a:p>
          <a:p>
            <a:pPr marL="355600" indent="-355600" algn="just">
              <a:spcBef>
                <a:spcPts val="1200"/>
              </a:spcBef>
              <a:buClr>
                <a:srgbClr val="C00000"/>
              </a:buClr>
              <a:buSzPct val="130000"/>
              <a:buFont typeface="Wingdings" pitchFamily="2" charset="2"/>
              <a:buChar char="ü"/>
            </a:pPr>
            <a:r>
              <a:rPr lang="ru-RU" sz="2000" dirty="0" smtClean="0">
                <a:latin typeface="Arial" pitchFamily="34" charset="0"/>
                <a:cs typeface="Arial" pitchFamily="34" charset="0"/>
              </a:rPr>
              <a:t>Анализ показателей, характеризующих здоровье населения свидетельствует о том, что такие негативные явления как увеличение смертности, снижение рождаемости, рост отравлений, самоубийств, несчастных случаев на рабочем месте, смертности в дорожно-транспортных происшествиях, рост преступности и других негативных явлений напрямую связаны с употреблением алкоголя. В связи с последствиями этих проблем государство несет значительные экономические потери.  </a:t>
            </a:r>
          </a:p>
        </p:txBody>
      </p:sp>
    </p:spTree>
  </p:cSld>
  <p:clrMapOvr>
    <a:masterClrMapping/>
  </p:clrMapOvr>
  <p:transition>
    <p:cover dir="l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Прямая соединительная линия 10"/>
          <p:cNvCxnSpPr/>
          <p:nvPr/>
        </p:nvCxnSpPr>
        <p:spPr>
          <a:xfrm>
            <a:off x="1470025" y="6523038"/>
            <a:ext cx="6572250" cy="1587"/>
          </a:xfrm>
          <a:prstGeom prst="line">
            <a:avLst/>
          </a:prstGeom>
          <a:ln w="38100" cap="rnd">
            <a:solidFill>
              <a:srgbClr val="005EA4"/>
            </a:solidFill>
          </a:ln>
        </p:spPr>
        <p:style>
          <a:lnRef idx="1">
            <a:schemeClr val="accent1"/>
          </a:lnRef>
          <a:fillRef idx="0">
            <a:schemeClr val="accent1"/>
          </a:fillRef>
          <a:effectRef idx="0">
            <a:schemeClr val="accent1"/>
          </a:effectRef>
          <a:fontRef idx="minor">
            <a:schemeClr val="tx1"/>
          </a:fontRef>
        </p:style>
      </p:cxnSp>
      <p:sp>
        <p:nvSpPr>
          <p:cNvPr id="3" name="Rectangle 44"/>
          <p:cNvSpPr>
            <a:spLocks noChangeArrowheads="1"/>
          </p:cNvSpPr>
          <p:nvPr/>
        </p:nvSpPr>
        <p:spPr bwMode="auto">
          <a:xfrm>
            <a:off x="0" y="6308725"/>
            <a:ext cx="9144000" cy="576263"/>
          </a:xfrm>
          <a:prstGeom prst="rect">
            <a:avLst/>
          </a:prstGeom>
          <a:solidFill>
            <a:srgbClr val="C0C0C0">
              <a:alpha val="45882"/>
            </a:srgbClr>
          </a:solidFill>
          <a:ln w="19050">
            <a:noFill/>
            <a:miter lim="800000"/>
            <a:headEnd/>
            <a:tailEnd/>
          </a:ln>
        </p:spPr>
        <p:txBody>
          <a:bodyPr wrap="none" lIns="36731" tIns="36731" rIns="36731" bIns="36731" anchor="ctr"/>
          <a:lstStyle/>
          <a:p>
            <a:pPr defTabSz="933450"/>
            <a:endParaRPr lang="ru-RU" sz="1200" b="1">
              <a:cs typeface="Arial" pitchFamily="34" charset="0"/>
            </a:endParaRPr>
          </a:p>
        </p:txBody>
      </p:sp>
      <p:sp>
        <p:nvSpPr>
          <p:cNvPr id="10" name="Прямоугольный треугольник 9"/>
          <p:cNvSpPr/>
          <p:nvPr/>
        </p:nvSpPr>
        <p:spPr>
          <a:xfrm flipH="1">
            <a:off x="8113357" y="6096854"/>
            <a:ext cx="1024572" cy="782782"/>
          </a:xfrm>
          <a:prstGeom prst="rtTriangle">
            <a:avLst/>
          </a:prstGeom>
          <a:solidFill>
            <a:schemeClr val="bg1">
              <a:lumMod val="7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4" name="Rectangle 44"/>
          <p:cNvSpPr>
            <a:spLocks noChangeArrowheads="1"/>
          </p:cNvSpPr>
          <p:nvPr/>
        </p:nvSpPr>
        <p:spPr bwMode="auto">
          <a:xfrm>
            <a:off x="0" y="0"/>
            <a:ext cx="9144000" cy="881063"/>
          </a:xfrm>
          <a:prstGeom prst="rect">
            <a:avLst/>
          </a:prstGeom>
          <a:solidFill>
            <a:srgbClr val="C1DCFF">
              <a:alpha val="45490"/>
            </a:srgbClr>
          </a:solidFill>
          <a:ln w="19050">
            <a:noFill/>
            <a:miter lim="800000"/>
            <a:headEnd/>
            <a:tailEnd/>
          </a:ln>
        </p:spPr>
        <p:txBody>
          <a:bodyPr wrap="none" lIns="36731" tIns="36731" rIns="36731" bIns="36731" anchor="ctr"/>
          <a:lstStyle/>
          <a:p>
            <a:pPr defTabSz="933450"/>
            <a:endParaRPr lang="ru-RU" sz="1200" b="1">
              <a:cs typeface="Arial" pitchFamily="34" charset="0"/>
            </a:endParaRPr>
          </a:p>
        </p:txBody>
      </p:sp>
      <p:sp>
        <p:nvSpPr>
          <p:cNvPr id="5" name="Text Box 8"/>
          <p:cNvSpPr txBox="1">
            <a:spLocks noChangeArrowheads="1"/>
          </p:cNvSpPr>
          <p:nvPr/>
        </p:nvSpPr>
        <p:spPr bwMode="auto">
          <a:xfrm>
            <a:off x="900113" y="260350"/>
            <a:ext cx="2519362" cy="365125"/>
          </a:xfrm>
          <a:prstGeom prst="rect">
            <a:avLst/>
          </a:prstGeom>
          <a:noFill/>
          <a:ln w="9525">
            <a:noFill/>
            <a:miter lim="800000"/>
            <a:headEnd/>
            <a:tailEnd/>
          </a:ln>
        </p:spPr>
        <p:txBody>
          <a:bodyPr lIns="93296" tIns="46648" rIns="93296" bIns="46648">
            <a:spAutoFit/>
          </a:bodyPr>
          <a:lstStyle/>
          <a:p>
            <a:pPr defTabSz="933450">
              <a:spcBef>
                <a:spcPct val="50000"/>
              </a:spcBef>
            </a:pPr>
            <a:r>
              <a:rPr lang="ru-RU" sz="900" b="1">
                <a:solidFill>
                  <a:srgbClr val="0033CC"/>
                </a:solidFill>
                <a:latin typeface="AvantGarde Md BT" pitchFamily="34" charset="0"/>
                <a:cs typeface="Arial" pitchFamily="34" charset="0"/>
              </a:rPr>
              <a:t>ГБУЗ ЯО «Ярославская областная клиническая наркологическая больница</a:t>
            </a:r>
          </a:p>
        </p:txBody>
      </p:sp>
      <p:sp>
        <p:nvSpPr>
          <p:cNvPr id="6" name="Line 9"/>
          <p:cNvSpPr>
            <a:spLocks noChangeShapeType="1"/>
          </p:cNvSpPr>
          <p:nvPr/>
        </p:nvSpPr>
        <p:spPr bwMode="auto">
          <a:xfrm>
            <a:off x="487363" y="652463"/>
            <a:ext cx="1690687" cy="0"/>
          </a:xfrm>
          <a:prstGeom prst="line">
            <a:avLst/>
          </a:prstGeom>
          <a:noFill/>
          <a:ln w="28575">
            <a:solidFill>
              <a:schemeClr val="bg1"/>
            </a:solidFill>
            <a:round/>
            <a:headEnd/>
            <a:tailEnd/>
          </a:ln>
        </p:spPr>
        <p:txBody>
          <a:bodyPr/>
          <a:lstStyle/>
          <a:p>
            <a:endParaRPr lang="ru-RU"/>
          </a:p>
        </p:txBody>
      </p:sp>
      <p:sp>
        <p:nvSpPr>
          <p:cNvPr id="7" name="Line 10"/>
          <p:cNvSpPr>
            <a:spLocks noChangeShapeType="1"/>
          </p:cNvSpPr>
          <p:nvPr/>
        </p:nvSpPr>
        <p:spPr bwMode="auto">
          <a:xfrm>
            <a:off x="487363" y="692150"/>
            <a:ext cx="1690687" cy="0"/>
          </a:xfrm>
          <a:prstGeom prst="line">
            <a:avLst/>
          </a:prstGeom>
          <a:noFill/>
          <a:ln w="28575">
            <a:solidFill>
              <a:srgbClr val="0066FF"/>
            </a:solidFill>
            <a:round/>
            <a:headEnd/>
            <a:tailEnd/>
          </a:ln>
        </p:spPr>
        <p:txBody>
          <a:bodyPr/>
          <a:lstStyle/>
          <a:p>
            <a:endParaRPr lang="ru-RU"/>
          </a:p>
        </p:txBody>
      </p:sp>
      <p:pic>
        <p:nvPicPr>
          <p:cNvPr id="8" name="Рисунок 3" descr="ЯОКНБ-лого-ЦВЕТ.jpg"/>
          <p:cNvPicPr>
            <a:picLocks noChangeAspect="1"/>
          </p:cNvPicPr>
          <p:nvPr/>
        </p:nvPicPr>
        <p:blipFill>
          <a:blip r:embed="rId2" cstate="print">
            <a:clrChange>
              <a:clrFrom>
                <a:srgbClr val="FCFBFB"/>
              </a:clrFrom>
              <a:clrTo>
                <a:srgbClr val="FCFBFB">
                  <a:alpha val="0"/>
                </a:srgbClr>
              </a:clrTo>
            </a:clrChange>
          </a:blip>
          <a:srcRect/>
          <a:stretch>
            <a:fillRect/>
          </a:stretch>
        </p:blipFill>
        <p:spPr bwMode="auto">
          <a:xfrm>
            <a:off x="250825" y="47625"/>
            <a:ext cx="649288" cy="522288"/>
          </a:xfrm>
          <a:prstGeom prst="rect">
            <a:avLst/>
          </a:prstGeom>
          <a:noFill/>
          <a:ln w="9525">
            <a:noFill/>
            <a:miter lim="800000"/>
            <a:headEnd/>
            <a:tailEnd/>
          </a:ln>
        </p:spPr>
      </p:pic>
      <p:sp>
        <p:nvSpPr>
          <p:cNvPr id="9" name="Прямоугольник 8"/>
          <p:cNvSpPr/>
          <p:nvPr/>
        </p:nvSpPr>
        <p:spPr>
          <a:xfrm>
            <a:off x="112713" y="873111"/>
            <a:ext cx="180474" cy="5429264"/>
          </a:xfrm>
          <a:prstGeom prst="rect">
            <a:avLst/>
          </a:prstGeom>
          <a:solidFill>
            <a:schemeClr val="bg1">
              <a:lumMod val="85000"/>
            </a:schemeClr>
          </a:solidFill>
          <a:ln>
            <a:noFill/>
          </a:ln>
          <a:effectLst>
            <a:innerShdw blurRad="63500" dist="254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12" name="Прямоугольник 11"/>
          <p:cNvSpPr/>
          <p:nvPr/>
        </p:nvSpPr>
        <p:spPr>
          <a:xfrm>
            <a:off x="642910" y="1428736"/>
            <a:ext cx="7745514" cy="1938992"/>
          </a:xfrm>
          <a:prstGeom prst="rect">
            <a:avLst/>
          </a:prstGeom>
          <a:ln w="3175">
            <a:solidFill>
              <a:schemeClr val="accent3">
                <a:lumMod val="50000"/>
              </a:schemeClr>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6"/>
          </a:lnRef>
          <a:fillRef idx="1">
            <a:schemeClr val="lt1"/>
          </a:fillRef>
          <a:effectRef idx="0">
            <a:schemeClr val="accent6"/>
          </a:effectRef>
          <a:fontRef idx="minor">
            <a:schemeClr val="dk1"/>
          </a:fontRef>
        </p:style>
        <p:txBody>
          <a:bodyPr wrap="square">
            <a:spAutoFit/>
          </a:bodyPr>
          <a:lstStyle/>
          <a:p>
            <a:pPr marL="266700" indent="-266700" algn="just">
              <a:spcBef>
                <a:spcPts val="1200"/>
              </a:spcBef>
              <a:buClr>
                <a:srgbClr val="C00000"/>
              </a:buClr>
              <a:buSzPct val="130000"/>
              <a:buFont typeface="Wingdings" pitchFamily="2" charset="2"/>
              <a:buChar char="ü"/>
            </a:pPr>
            <a:r>
              <a:rPr lang="ru-RU" sz="2000" dirty="0" smtClean="0">
                <a:solidFill>
                  <a:schemeClr val="tx2">
                    <a:lumMod val="75000"/>
                  </a:schemeClr>
                </a:solidFill>
                <a:latin typeface="Arial" pitchFamily="34" charset="0"/>
                <a:cs typeface="Arial" pitchFamily="34" charset="0"/>
              </a:rPr>
              <a:t>Для более точного понимания масштабов проблемы и тенденций в области употребления алкоголя необходимо осуществлять регулярный мониторинг, включающий в себя </a:t>
            </a:r>
            <a:r>
              <a:rPr lang="ru-RU" sz="2000" b="1" dirty="0" smtClean="0">
                <a:solidFill>
                  <a:schemeClr val="tx2">
                    <a:lumMod val="75000"/>
                  </a:schemeClr>
                </a:solidFill>
                <a:latin typeface="Arial" pitchFamily="34" charset="0"/>
                <a:cs typeface="Arial" pitchFamily="34" charset="0"/>
              </a:rPr>
              <a:t>проведение качественных исследований, позволяющих своевременно выявить формирующиеся модели употребления</a:t>
            </a:r>
            <a:r>
              <a:rPr lang="ru-RU" sz="2000" dirty="0" smtClean="0">
                <a:solidFill>
                  <a:schemeClr val="tx2">
                    <a:lumMod val="75000"/>
                  </a:schemeClr>
                </a:solidFill>
                <a:latin typeface="Arial" pitchFamily="34" charset="0"/>
                <a:cs typeface="Arial" pitchFamily="34" charset="0"/>
              </a:rPr>
              <a:t>. </a:t>
            </a:r>
          </a:p>
        </p:txBody>
      </p:sp>
      <p:sp>
        <p:nvSpPr>
          <p:cNvPr id="13" name="Прямоугольник 12"/>
          <p:cNvSpPr/>
          <p:nvPr/>
        </p:nvSpPr>
        <p:spPr>
          <a:xfrm>
            <a:off x="755576" y="3929066"/>
            <a:ext cx="7632848" cy="1938992"/>
          </a:xfrm>
          <a:prstGeom prst="rect">
            <a:avLst/>
          </a:prstGeom>
          <a:ln w="3175">
            <a:solidFill>
              <a:schemeClr val="accent3">
                <a:lumMod val="50000"/>
              </a:schemeClr>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6"/>
          </a:lnRef>
          <a:fillRef idx="1">
            <a:schemeClr val="lt1"/>
          </a:fillRef>
          <a:effectRef idx="0">
            <a:schemeClr val="accent6"/>
          </a:effectRef>
          <a:fontRef idx="minor">
            <a:schemeClr val="dk1"/>
          </a:fontRef>
        </p:style>
        <p:txBody>
          <a:bodyPr wrap="square">
            <a:spAutoFit/>
          </a:bodyPr>
          <a:lstStyle/>
          <a:p>
            <a:pPr marL="266700" indent="-266700" algn="just">
              <a:spcBef>
                <a:spcPts val="1200"/>
              </a:spcBef>
              <a:buClr>
                <a:srgbClr val="C00000"/>
              </a:buClr>
              <a:buSzPct val="130000"/>
              <a:buFont typeface="Wingdings" pitchFamily="2" charset="2"/>
              <a:buChar char="ü"/>
            </a:pPr>
            <a:r>
              <a:rPr lang="ru-RU" sz="2000" dirty="0" smtClean="0">
                <a:solidFill>
                  <a:schemeClr val="tx2">
                    <a:lumMod val="75000"/>
                  </a:schemeClr>
                </a:solidFill>
                <a:latin typeface="Arial" pitchFamily="34" charset="0"/>
                <a:cs typeface="Arial" pitchFamily="34" charset="0"/>
              </a:rPr>
              <a:t>Получить картину употребления алкоголя на текущий момент можно только благодаря опросу различных групп населения, без которых мониторинг недостаточно информативен. Опрос дает возможность выявить новые как положительные, так и негативные тенденции в картине употребления и злоупотребления алкоголем.</a:t>
            </a:r>
          </a:p>
        </p:txBody>
      </p:sp>
    </p:spTree>
  </p:cSld>
  <p:clrMapOvr>
    <a:masterClrMapping/>
  </p:clrMapOvr>
  <p:transition>
    <p:cover dir="l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 name="Прямая соединительная линия 16"/>
          <p:cNvCxnSpPr/>
          <p:nvPr/>
        </p:nvCxnSpPr>
        <p:spPr>
          <a:xfrm>
            <a:off x="1470025" y="6523038"/>
            <a:ext cx="6572250" cy="1587"/>
          </a:xfrm>
          <a:prstGeom prst="line">
            <a:avLst/>
          </a:prstGeom>
          <a:ln w="38100" cap="rnd">
            <a:solidFill>
              <a:srgbClr val="005EA4"/>
            </a:solidFill>
          </a:ln>
        </p:spPr>
        <p:style>
          <a:lnRef idx="1">
            <a:schemeClr val="accent1"/>
          </a:lnRef>
          <a:fillRef idx="0">
            <a:schemeClr val="accent1"/>
          </a:fillRef>
          <a:effectRef idx="0">
            <a:schemeClr val="accent1"/>
          </a:effectRef>
          <a:fontRef idx="minor">
            <a:schemeClr val="tx1"/>
          </a:fontRef>
        </p:style>
      </p:cxnSp>
      <p:sp>
        <p:nvSpPr>
          <p:cNvPr id="1037" name="Rectangle 44"/>
          <p:cNvSpPr>
            <a:spLocks noChangeArrowheads="1"/>
          </p:cNvSpPr>
          <p:nvPr/>
        </p:nvSpPr>
        <p:spPr bwMode="auto">
          <a:xfrm>
            <a:off x="0" y="6308725"/>
            <a:ext cx="9144000" cy="576263"/>
          </a:xfrm>
          <a:prstGeom prst="rect">
            <a:avLst/>
          </a:prstGeom>
          <a:solidFill>
            <a:srgbClr val="C0C0C0">
              <a:alpha val="45882"/>
            </a:srgbClr>
          </a:solidFill>
          <a:ln w="19050">
            <a:noFill/>
            <a:miter lim="800000"/>
            <a:headEnd/>
            <a:tailEnd/>
          </a:ln>
        </p:spPr>
        <p:txBody>
          <a:bodyPr wrap="none" lIns="36731" tIns="36731" rIns="36731" bIns="36731" anchor="ctr"/>
          <a:lstStyle/>
          <a:p>
            <a:pPr defTabSz="933450"/>
            <a:endParaRPr lang="ru-RU" sz="1200" b="1">
              <a:cs typeface="Arial" pitchFamily="34" charset="0"/>
            </a:endParaRPr>
          </a:p>
        </p:txBody>
      </p:sp>
      <p:sp>
        <p:nvSpPr>
          <p:cNvPr id="1028" name="Rectangle 44"/>
          <p:cNvSpPr>
            <a:spLocks noChangeArrowheads="1"/>
          </p:cNvSpPr>
          <p:nvPr/>
        </p:nvSpPr>
        <p:spPr bwMode="auto">
          <a:xfrm>
            <a:off x="0" y="0"/>
            <a:ext cx="9144000" cy="881063"/>
          </a:xfrm>
          <a:prstGeom prst="rect">
            <a:avLst/>
          </a:prstGeom>
          <a:solidFill>
            <a:srgbClr val="97C4FF">
              <a:alpha val="45882"/>
            </a:srgbClr>
          </a:solidFill>
          <a:ln w="19050">
            <a:noFill/>
            <a:miter lim="800000"/>
            <a:headEnd/>
            <a:tailEnd/>
          </a:ln>
        </p:spPr>
        <p:txBody>
          <a:bodyPr wrap="none" lIns="36731" tIns="36731" rIns="36731" bIns="36731" anchor="ctr"/>
          <a:lstStyle/>
          <a:p>
            <a:pPr defTabSz="933450"/>
            <a:endParaRPr lang="ru-RU" sz="1200" b="1">
              <a:cs typeface="Arial" pitchFamily="34" charset="0"/>
            </a:endParaRPr>
          </a:p>
        </p:txBody>
      </p:sp>
      <p:sp>
        <p:nvSpPr>
          <p:cNvPr id="1029" name="Text Box 8"/>
          <p:cNvSpPr txBox="1">
            <a:spLocks noChangeArrowheads="1"/>
          </p:cNvSpPr>
          <p:nvPr/>
        </p:nvSpPr>
        <p:spPr bwMode="auto">
          <a:xfrm>
            <a:off x="900113" y="260350"/>
            <a:ext cx="2519362" cy="365125"/>
          </a:xfrm>
          <a:prstGeom prst="rect">
            <a:avLst/>
          </a:prstGeom>
          <a:noFill/>
          <a:ln w="9525">
            <a:noFill/>
            <a:miter lim="800000"/>
            <a:headEnd/>
            <a:tailEnd/>
          </a:ln>
        </p:spPr>
        <p:txBody>
          <a:bodyPr lIns="93296" tIns="46648" rIns="93296" bIns="46648">
            <a:spAutoFit/>
          </a:bodyPr>
          <a:lstStyle/>
          <a:p>
            <a:pPr defTabSz="933450">
              <a:spcBef>
                <a:spcPct val="50000"/>
              </a:spcBef>
            </a:pPr>
            <a:r>
              <a:rPr lang="ru-RU" sz="900" b="1">
                <a:solidFill>
                  <a:srgbClr val="0033CC"/>
                </a:solidFill>
                <a:latin typeface="AvantGarde Md BT" pitchFamily="34" charset="0"/>
                <a:cs typeface="Arial" pitchFamily="34" charset="0"/>
              </a:rPr>
              <a:t>ГБУЗ ЯО «Ярославская областная клиническая наркологическая больница</a:t>
            </a:r>
          </a:p>
        </p:txBody>
      </p:sp>
      <p:sp>
        <p:nvSpPr>
          <p:cNvPr id="1030" name="Line 9"/>
          <p:cNvSpPr>
            <a:spLocks noChangeShapeType="1"/>
          </p:cNvSpPr>
          <p:nvPr/>
        </p:nvSpPr>
        <p:spPr bwMode="auto">
          <a:xfrm>
            <a:off x="487363" y="652463"/>
            <a:ext cx="1690687" cy="0"/>
          </a:xfrm>
          <a:prstGeom prst="line">
            <a:avLst/>
          </a:prstGeom>
          <a:noFill/>
          <a:ln w="28575">
            <a:solidFill>
              <a:schemeClr val="bg1"/>
            </a:solidFill>
            <a:round/>
            <a:headEnd/>
            <a:tailEnd/>
          </a:ln>
        </p:spPr>
        <p:txBody>
          <a:bodyPr/>
          <a:lstStyle/>
          <a:p>
            <a:endParaRPr lang="ru-RU"/>
          </a:p>
        </p:txBody>
      </p:sp>
      <p:sp>
        <p:nvSpPr>
          <p:cNvPr id="1031" name="Line 10"/>
          <p:cNvSpPr>
            <a:spLocks noChangeShapeType="1"/>
          </p:cNvSpPr>
          <p:nvPr/>
        </p:nvSpPr>
        <p:spPr bwMode="auto">
          <a:xfrm>
            <a:off x="487363" y="692150"/>
            <a:ext cx="1690687" cy="0"/>
          </a:xfrm>
          <a:prstGeom prst="line">
            <a:avLst/>
          </a:prstGeom>
          <a:noFill/>
          <a:ln w="28575">
            <a:solidFill>
              <a:srgbClr val="0066FF"/>
            </a:solidFill>
            <a:round/>
            <a:headEnd/>
            <a:tailEnd/>
          </a:ln>
        </p:spPr>
        <p:txBody>
          <a:bodyPr/>
          <a:lstStyle/>
          <a:p>
            <a:endParaRPr lang="ru-RU"/>
          </a:p>
        </p:txBody>
      </p:sp>
      <p:pic>
        <p:nvPicPr>
          <p:cNvPr id="1032" name="Рисунок 3" descr="ЯОКНБ-лого-ЦВЕТ.jpg"/>
          <p:cNvPicPr>
            <a:picLocks noChangeAspect="1"/>
          </p:cNvPicPr>
          <p:nvPr/>
        </p:nvPicPr>
        <p:blipFill>
          <a:blip r:embed="rId3" cstate="print">
            <a:clrChange>
              <a:clrFrom>
                <a:srgbClr val="FCFBFB"/>
              </a:clrFrom>
              <a:clrTo>
                <a:srgbClr val="FCFBFB">
                  <a:alpha val="0"/>
                </a:srgbClr>
              </a:clrTo>
            </a:clrChange>
          </a:blip>
          <a:srcRect/>
          <a:stretch>
            <a:fillRect/>
          </a:stretch>
        </p:blipFill>
        <p:spPr bwMode="auto">
          <a:xfrm>
            <a:off x="250825" y="47625"/>
            <a:ext cx="649288" cy="522288"/>
          </a:xfrm>
          <a:prstGeom prst="rect">
            <a:avLst/>
          </a:prstGeom>
          <a:noFill/>
          <a:ln w="9525">
            <a:noFill/>
            <a:miter lim="800000"/>
            <a:headEnd/>
            <a:tailEnd/>
          </a:ln>
        </p:spPr>
      </p:pic>
      <p:sp>
        <p:nvSpPr>
          <p:cNvPr id="13" name="Прямоугольник 12"/>
          <p:cNvSpPr/>
          <p:nvPr/>
        </p:nvSpPr>
        <p:spPr>
          <a:xfrm>
            <a:off x="112713" y="873111"/>
            <a:ext cx="180474" cy="5429264"/>
          </a:xfrm>
          <a:prstGeom prst="rect">
            <a:avLst/>
          </a:prstGeom>
          <a:solidFill>
            <a:schemeClr val="bg1">
              <a:lumMod val="85000"/>
            </a:schemeClr>
          </a:solidFill>
          <a:ln>
            <a:noFill/>
          </a:ln>
          <a:effectLst>
            <a:innerShdw blurRad="63500" dist="254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15" name="Прямоугольный треугольник 14"/>
          <p:cNvSpPr/>
          <p:nvPr/>
        </p:nvSpPr>
        <p:spPr>
          <a:xfrm flipH="1">
            <a:off x="8113357" y="6096854"/>
            <a:ext cx="1024572" cy="782782"/>
          </a:xfrm>
          <a:prstGeom prst="rtTriangle">
            <a:avLst/>
          </a:prstGeom>
          <a:solidFill>
            <a:schemeClr val="bg1">
              <a:lumMod val="7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20" name="Заголовок 1"/>
          <p:cNvSpPr txBox="1">
            <a:spLocks/>
          </p:cNvSpPr>
          <p:nvPr/>
        </p:nvSpPr>
        <p:spPr bwMode="auto">
          <a:xfrm>
            <a:off x="899592" y="1000108"/>
            <a:ext cx="7672967" cy="4316444"/>
          </a:xfrm>
          <a:prstGeom prst="rect">
            <a:avLst/>
          </a:prstGeom>
          <a:solidFill>
            <a:schemeClr val="accent3">
              <a:lumMod val="20000"/>
              <a:lumOff val="80000"/>
            </a:schemeClr>
          </a:solidFill>
          <a:ln>
            <a:headEnd/>
            <a:tailEnd/>
          </a:ln>
          <a:effectLst>
            <a:innerShdw blurRad="114300">
              <a:prstClr val="black"/>
            </a:innerShdw>
          </a:effectLst>
        </p:spPr>
        <p:style>
          <a:lnRef idx="1">
            <a:schemeClr val="accent1"/>
          </a:lnRef>
          <a:fillRef idx="2">
            <a:schemeClr val="accent1"/>
          </a:fillRef>
          <a:effectRef idx="1">
            <a:schemeClr val="accent1"/>
          </a:effectRef>
          <a:fontRef idx="minor">
            <a:schemeClr val="dk1"/>
          </a:fontRef>
        </p:style>
        <p:txBody>
          <a:bodyPr anchor="ctr"/>
          <a:lstStyle/>
          <a:p>
            <a:pPr eaLnBrk="0" hangingPunct="0">
              <a:defRPr/>
            </a:pPr>
            <a:r>
              <a:rPr lang="ru-RU" sz="2400" u="sng" dirty="0" smtClean="0">
                <a:solidFill>
                  <a:schemeClr val="accent2">
                    <a:lumMod val="75000"/>
                  </a:schemeClr>
                </a:solidFill>
                <a:latin typeface="Arial" pitchFamily="34" charset="0"/>
                <a:cs typeface="Arial" pitchFamily="34" charset="0"/>
              </a:rPr>
              <a:t>Цель:</a:t>
            </a:r>
            <a:r>
              <a:rPr lang="ru-RU" sz="2400" dirty="0" smtClean="0">
                <a:solidFill>
                  <a:schemeClr val="accent2">
                    <a:lumMod val="75000"/>
                  </a:schemeClr>
                </a:solidFill>
                <a:latin typeface="Arial" pitchFamily="34" charset="0"/>
                <a:cs typeface="Arial" pitchFamily="34" charset="0"/>
              </a:rPr>
              <a:t> </a:t>
            </a:r>
            <a:r>
              <a:rPr lang="ru-RU" sz="2400" dirty="0">
                <a:solidFill>
                  <a:schemeClr val="accent2">
                    <a:lumMod val="75000"/>
                  </a:schemeClr>
                </a:solidFill>
                <a:latin typeface="Arial" pitchFamily="34" charset="0"/>
                <a:cs typeface="Arial" pitchFamily="34" charset="0"/>
              </a:rPr>
              <a:t>изучение особенностей употребления алкогольных напитков среди населения города </a:t>
            </a:r>
            <a:r>
              <a:rPr lang="ru-RU" sz="2400" dirty="0" smtClean="0">
                <a:solidFill>
                  <a:schemeClr val="accent2">
                    <a:lumMod val="75000"/>
                  </a:schemeClr>
                </a:solidFill>
                <a:latin typeface="Arial" pitchFamily="34" charset="0"/>
                <a:cs typeface="Arial" pitchFamily="34" charset="0"/>
              </a:rPr>
              <a:t>Ярославля</a:t>
            </a:r>
          </a:p>
          <a:p>
            <a:pPr eaLnBrk="0" hangingPunct="0">
              <a:defRPr/>
            </a:pPr>
            <a:endParaRPr lang="ru-RU" sz="2000" kern="0" dirty="0">
              <a:solidFill>
                <a:schemeClr val="accent2">
                  <a:lumMod val="75000"/>
                </a:schemeClr>
              </a:solidFill>
              <a:latin typeface="Arial" pitchFamily="34" charset="0"/>
              <a:ea typeface="+mj-ea"/>
              <a:cs typeface="Arial" pitchFamily="34" charset="0"/>
            </a:endParaRPr>
          </a:p>
          <a:p>
            <a:pPr eaLnBrk="0" hangingPunct="0">
              <a:defRPr/>
            </a:pPr>
            <a:r>
              <a:rPr lang="ru-RU" sz="2000" u="sng" dirty="0" smtClean="0">
                <a:solidFill>
                  <a:schemeClr val="accent2">
                    <a:lumMod val="75000"/>
                  </a:schemeClr>
                </a:solidFill>
                <a:latin typeface="Arial" pitchFamily="34" charset="0"/>
                <a:cs typeface="Arial" pitchFamily="34" charset="0"/>
              </a:rPr>
              <a:t>Задачи:</a:t>
            </a:r>
          </a:p>
          <a:p>
            <a:pPr marL="342900" indent="-342900" eaLnBrk="0" hangingPunct="0">
              <a:buFont typeface="Arial" panose="020B0604020202020204" pitchFamily="34" charset="0"/>
              <a:buChar char="•"/>
              <a:defRPr/>
            </a:pPr>
            <a:r>
              <a:rPr lang="ru-RU" sz="2000" dirty="0" smtClean="0">
                <a:solidFill>
                  <a:schemeClr val="accent2">
                    <a:lumMod val="75000"/>
                  </a:schemeClr>
                </a:solidFill>
                <a:latin typeface="Arial" pitchFamily="34" charset="0"/>
                <a:cs typeface="Arial" pitchFamily="34" charset="0"/>
              </a:rPr>
              <a:t>изучение </a:t>
            </a:r>
            <a:r>
              <a:rPr lang="ru-RU" sz="2000" dirty="0">
                <a:solidFill>
                  <a:schemeClr val="accent2">
                    <a:lumMod val="75000"/>
                  </a:schemeClr>
                </a:solidFill>
                <a:latin typeface="Arial" pitchFamily="34" charset="0"/>
                <a:cs typeface="Arial" pitchFamily="34" charset="0"/>
              </a:rPr>
              <a:t>отношения населения к актуальными проблемам потребления алкоголя, </a:t>
            </a:r>
            <a:endParaRPr lang="ru-RU" sz="2000" dirty="0" smtClean="0">
              <a:solidFill>
                <a:schemeClr val="accent2">
                  <a:lumMod val="75000"/>
                </a:schemeClr>
              </a:solidFill>
              <a:latin typeface="Arial" pitchFamily="34" charset="0"/>
              <a:cs typeface="Arial" pitchFamily="34" charset="0"/>
            </a:endParaRPr>
          </a:p>
          <a:p>
            <a:pPr marL="342900" indent="-342900" eaLnBrk="0" hangingPunct="0">
              <a:buFont typeface="Arial" panose="020B0604020202020204" pitchFamily="34" charset="0"/>
              <a:buChar char="•"/>
              <a:defRPr/>
            </a:pPr>
            <a:r>
              <a:rPr lang="ru-RU" sz="2000" dirty="0" smtClean="0">
                <a:solidFill>
                  <a:schemeClr val="accent2">
                    <a:lumMod val="75000"/>
                  </a:schemeClr>
                </a:solidFill>
                <a:latin typeface="Arial" pitchFamily="34" charset="0"/>
                <a:cs typeface="Arial" pitchFamily="34" charset="0"/>
              </a:rPr>
              <a:t>изучение </a:t>
            </a:r>
            <a:r>
              <a:rPr lang="ru-RU" sz="2000" dirty="0">
                <a:solidFill>
                  <a:schemeClr val="accent2">
                    <a:lumMod val="75000"/>
                  </a:schemeClr>
                </a:solidFill>
                <a:latin typeface="Arial" pitchFamily="34" charset="0"/>
                <a:cs typeface="Arial" pitchFamily="34" charset="0"/>
              </a:rPr>
              <a:t>частотно-количественных характеристик употребления различных видов алкогольных напитков </a:t>
            </a:r>
            <a:endParaRPr lang="ru-RU" sz="2000" dirty="0" smtClean="0">
              <a:solidFill>
                <a:schemeClr val="accent2">
                  <a:lumMod val="75000"/>
                </a:schemeClr>
              </a:solidFill>
              <a:latin typeface="Arial" pitchFamily="34" charset="0"/>
              <a:cs typeface="Arial" pitchFamily="34" charset="0"/>
            </a:endParaRPr>
          </a:p>
          <a:p>
            <a:pPr marL="342900" indent="-342900" eaLnBrk="0" hangingPunct="0">
              <a:buFont typeface="Arial" panose="020B0604020202020204" pitchFamily="34" charset="0"/>
              <a:buChar char="•"/>
              <a:defRPr/>
            </a:pPr>
            <a:r>
              <a:rPr lang="ru-RU" sz="2000" dirty="0" smtClean="0">
                <a:solidFill>
                  <a:schemeClr val="accent2">
                    <a:lumMod val="75000"/>
                  </a:schemeClr>
                </a:solidFill>
                <a:latin typeface="Arial" pitchFamily="34" charset="0"/>
                <a:cs typeface="Arial" pitchFamily="34" charset="0"/>
              </a:rPr>
              <a:t>выявление у </a:t>
            </a:r>
            <a:r>
              <a:rPr lang="ru-RU" sz="2000" dirty="0">
                <a:solidFill>
                  <a:schemeClr val="accent2">
                    <a:lumMod val="75000"/>
                  </a:schemeClr>
                </a:solidFill>
                <a:latin typeface="Arial" pitchFamily="34" charset="0"/>
                <a:cs typeface="Arial" pitchFamily="34" charset="0"/>
              </a:rPr>
              <a:t>опрашиваемых </a:t>
            </a:r>
            <a:r>
              <a:rPr lang="ru-RU" sz="2000" dirty="0" smtClean="0">
                <a:solidFill>
                  <a:schemeClr val="accent2">
                    <a:lumMod val="75000"/>
                  </a:schemeClr>
                </a:solidFill>
                <a:latin typeface="Arial" pitchFamily="34" charset="0"/>
                <a:cs typeface="Arial" pitchFamily="34" charset="0"/>
              </a:rPr>
              <a:t>типичных </a:t>
            </a:r>
            <a:r>
              <a:rPr lang="ru-RU" sz="2000" dirty="0">
                <a:solidFill>
                  <a:schemeClr val="accent2">
                    <a:lumMod val="75000"/>
                  </a:schemeClr>
                </a:solidFill>
                <a:latin typeface="Arial" pitchFamily="34" charset="0"/>
                <a:cs typeface="Arial" pitchFamily="34" charset="0"/>
              </a:rPr>
              <a:t>проблем, связанных с употреблением </a:t>
            </a:r>
            <a:r>
              <a:rPr lang="ru-RU" sz="2000" dirty="0" smtClean="0">
                <a:solidFill>
                  <a:schemeClr val="accent2">
                    <a:lumMod val="75000"/>
                  </a:schemeClr>
                </a:solidFill>
                <a:latin typeface="Arial" pitchFamily="34" charset="0"/>
                <a:cs typeface="Arial" pitchFamily="34" charset="0"/>
              </a:rPr>
              <a:t>алкоголя,</a:t>
            </a:r>
          </a:p>
          <a:p>
            <a:pPr marL="342900" indent="-342900" eaLnBrk="0" hangingPunct="0">
              <a:buFont typeface="Arial" panose="020B0604020202020204" pitchFamily="34" charset="0"/>
              <a:buChar char="•"/>
              <a:defRPr/>
            </a:pPr>
            <a:r>
              <a:rPr lang="ru-RU" sz="2000" dirty="0" smtClean="0">
                <a:solidFill>
                  <a:schemeClr val="accent2">
                    <a:lumMod val="75000"/>
                  </a:schemeClr>
                </a:solidFill>
                <a:latin typeface="Arial" pitchFamily="34" charset="0"/>
                <a:cs typeface="Arial" pitchFamily="34" charset="0"/>
              </a:rPr>
              <a:t>определение групп </a:t>
            </a:r>
            <a:r>
              <a:rPr lang="ru-RU" sz="2000" dirty="0">
                <a:solidFill>
                  <a:schemeClr val="accent2">
                    <a:lumMod val="75000"/>
                  </a:schemeClr>
                </a:solidFill>
                <a:latin typeface="Arial" pitchFamily="34" charset="0"/>
                <a:cs typeface="Arial" pitchFamily="34" charset="0"/>
              </a:rPr>
              <a:t>риска. </a:t>
            </a:r>
          </a:p>
          <a:p>
            <a:pPr eaLnBrk="0" hangingPunct="0">
              <a:defRPr/>
            </a:pPr>
            <a:endParaRPr lang="ru-RU" sz="2000" kern="0" dirty="0">
              <a:solidFill>
                <a:schemeClr val="accent2">
                  <a:lumMod val="75000"/>
                </a:schemeClr>
              </a:solidFill>
              <a:latin typeface="Arial" pitchFamily="34" charset="0"/>
              <a:ea typeface="+mj-ea"/>
              <a:cs typeface="Arial" pitchFamily="34" charset="0"/>
            </a:endParaRPr>
          </a:p>
        </p:txBody>
      </p:sp>
      <p:sp>
        <p:nvSpPr>
          <p:cNvPr id="29" name="TextBox 28"/>
          <p:cNvSpPr txBox="1"/>
          <p:nvPr/>
        </p:nvSpPr>
        <p:spPr>
          <a:xfrm>
            <a:off x="428596" y="5572140"/>
            <a:ext cx="8501122" cy="646331"/>
          </a:xfrm>
          <a:prstGeom prst="rect">
            <a:avLst/>
          </a:prstGeom>
          <a:solidFill>
            <a:srgbClr val="DCF0C6"/>
          </a:solidFill>
          <a:ln>
            <a:solidFill>
              <a:srgbClr val="C6E6A2"/>
            </a:solidFill>
          </a:ln>
          <a:effectLst>
            <a:innerShdw blurRad="114300">
              <a:prstClr val="black"/>
            </a:innerShdw>
          </a:effectLst>
        </p:spPr>
        <p:style>
          <a:lnRef idx="1">
            <a:schemeClr val="accent1"/>
          </a:lnRef>
          <a:fillRef idx="2">
            <a:schemeClr val="accent1"/>
          </a:fillRef>
          <a:effectRef idx="1">
            <a:schemeClr val="accent1"/>
          </a:effectRef>
          <a:fontRef idx="minor">
            <a:schemeClr val="dk1"/>
          </a:fontRef>
        </p:style>
        <p:txBody>
          <a:bodyPr wrap="square">
            <a:spAutoFit/>
          </a:bodyPr>
          <a:lstStyle/>
          <a:p>
            <a:pPr algn="just">
              <a:defRPr/>
            </a:pPr>
            <a:r>
              <a:rPr lang="ru-RU" dirty="0" smtClean="0"/>
              <a:t>Анонимный опрос </a:t>
            </a:r>
            <a:r>
              <a:rPr lang="ru-RU" dirty="0"/>
              <a:t>случайной выборки населения города </a:t>
            </a:r>
            <a:r>
              <a:rPr lang="ru-RU" dirty="0" smtClean="0"/>
              <a:t>Ярославля (1000 человек)  </a:t>
            </a:r>
          </a:p>
          <a:p>
            <a:pPr algn="just">
              <a:defRPr/>
            </a:pPr>
            <a:r>
              <a:rPr lang="ru-RU" dirty="0" smtClean="0"/>
              <a:t> </a:t>
            </a:r>
            <a:r>
              <a:rPr lang="ru-RU" dirty="0"/>
              <a:t>в возрасте старше 25 лет с использованием специально разработанной анкеты</a:t>
            </a:r>
          </a:p>
        </p:txBody>
      </p:sp>
      <p:sp>
        <p:nvSpPr>
          <p:cNvPr id="1055" name="Заголовок 1"/>
          <p:cNvSpPr>
            <a:spLocks/>
          </p:cNvSpPr>
          <p:nvPr/>
        </p:nvSpPr>
        <p:spPr bwMode="auto">
          <a:xfrm>
            <a:off x="3714750" y="71438"/>
            <a:ext cx="5072063" cy="714375"/>
          </a:xfrm>
          <a:prstGeom prst="rect">
            <a:avLst/>
          </a:prstGeom>
          <a:noFill/>
          <a:ln w="9525">
            <a:noFill/>
            <a:miter lim="800000"/>
            <a:headEnd/>
            <a:tailEnd/>
          </a:ln>
        </p:spPr>
        <p:txBody>
          <a:bodyPr anchor="ctr"/>
          <a:lstStyle/>
          <a:p>
            <a:pPr algn="ctr"/>
            <a:r>
              <a:rPr lang="ru-RU" b="1" dirty="0" smtClean="0">
                <a:solidFill>
                  <a:srgbClr val="000066"/>
                </a:solidFill>
                <a:cs typeface="Arial" pitchFamily="34" charset="0"/>
              </a:rPr>
              <a:t>ЦЕЛЬ И ЗАДАЧИ ИССЛЕДОВАНИЯ</a:t>
            </a:r>
            <a:endParaRPr lang="ru-RU" b="1" dirty="0">
              <a:solidFill>
                <a:srgbClr val="000066"/>
              </a:solidFill>
              <a:cs typeface="Arial" pitchFamily="34" charset="0"/>
            </a:endParaRPr>
          </a:p>
        </p:txBody>
      </p:sp>
    </p:spTree>
  </p:cSld>
  <p:clrMapOvr>
    <a:masterClrMapping/>
  </p:clrMapOvr>
  <p:transition>
    <p:cover dir="l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Rectangle 44"/>
          <p:cNvSpPr>
            <a:spLocks noChangeArrowheads="1"/>
          </p:cNvSpPr>
          <p:nvPr/>
        </p:nvSpPr>
        <p:spPr bwMode="auto">
          <a:xfrm>
            <a:off x="0" y="0"/>
            <a:ext cx="9144000" cy="881063"/>
          </a:xfrm>
          <a:prstGeom prst="rect">
            <a:avLst/>
          </a:prstGeom>
          <a:solidFill>
            <a:srgbClr val="97C4FF">
              <a:alpha val="45882"/>
            </a:srgbClr>
          </a:solidFill>
          <a:ln w="19050">
            <a:noFill/>
            <a:miter lim="800000"/>
            <a:headEnd/>
            <a:tailEnd/>
          </a:ln>
        </p:spPr>
        <p:txBody>
          <a:bodyPr wrap="none" lIns="36731" tIns="36731" rIns="36731" bIns="36731" anchor="ctr"/>
          <a:lstStyle/>
          <a:p>
            <a:pPr defTabSz="933450"/>
            <a:endParaRPr lang="ru-RU" sz="1200" b="1">
              <a:cs typeface="Arial" pitchFamily="34" charset="0"/>
            </a:endParaRPr>
          </a:p>
        </p:txBody>
      </p:sp>
      <p:sp>
        <p:nvSpPr>
          <p:cNvPr id="1029" name="Text Box 8"/>
          <p:cNvSpPr txBox="1">
            <a:spLocks noChangeArrowheads="1"/>
          </p:cNvSpPr>
          <p:nvPr/>
        </p:nvSpPr>
        <p:spPr bwMode="auto">
          <a:xfrm>
            <a:off x="900113" y="260350"/>
            <a:ext cx="2519362" cy="365125"/>
          </a:xfrm>
          <a:prstGeom prst="rect">
            <a:avLst/>
          </a:prstGeom>
          <a:noFill/>
          <a:ln w="9525">
            <a:noFill/>
            <a:miter lim="800000"/>
            <a:headEnd/>
            <a:tailEnd/>
          </a:ln>
        </p:spPr>
        <p:txBody>
          <a:bodyPr lIns="93296" tIns="46648" rIns="93296" bIns="46648">
            <a:spAutoFit/>
          </a:bodyPr>
          <a:lstStyle/>
          <a:p>
            <a:pPr defTabSz="933450">
              <a:spcBef>
                <a:spcPct val="50000"/>
              </a:spcBef>
            </a:pPr>
            <a:r>
              <a:rPr lang="ru-RU" sz="900" b="1">
                <a:solidFill>
                  <a:srgbClr val="0033CC"/>
                </a:solidFill>
                <a:latin typeface="AvantGarde Md BT" pitchFamily="34" charset="0"/>
                <a:cs typeface="Arial" pitchFamily="34" charset="0"/>
              </a:rPr>
              <a:t>ГБУЗ ЯО «Ярославская областная клиническая наркологическая больница</a:t>
            </a:r>
          </a:p>
        </p:txBody>
      </p:sp>
      <p:sp>
        <p:nvSpPr>
          <p:cNvPr id="1030" name="Line 9"/>
          <p:cNvSpPr>
            <a:spLocks noChangeShapeType="1"/>
          </p:cNvSpPr>
          <p:nvPr/>
        </p:nvSpPr>
        <p:spPr bwMode="auto">
          <a:xfrm>
            <a:off x="487363" y="652463"/>
            <a:ext cx="1690687" cy="0"/>
          </a:xfrm>
          <a:prstGeom prst="line">
            <a:avLst/>
          </a:prstGeom>
          <a:noFill/>
          <a:ln w="28575">
            <a:solidFill>
              <a:schemeClr val="bg1"/>
            </a:solidFill>
            <a:round/>
            <a:headEnd/>
            <a:tailEnd/>
          </a:ln>
        </p:spPr>
        <p:txBody>
          <a:bodyPr/>
          <a:lstStyle/>
          <a:p>
            <a:endParaRPr lang="ru-RU"/>
          </a:p>
        </p:txBody>
      </p:sp>
      <p:sp>
        <p:nvSpPr>
          <p:cNvPr id="1031" name="Line 10"/>
          <p:cNvSpPr>
            <a:spLocks noChangeShapeType="1"/>
          </p:cNvSpPr>
          <p:nvPr/>
        </p:nvSpPr>
        <p:spPr bwMode="auto">
          <a:xfrm>
            <a:off x="487363" y="692150"/>
            <a:ext cx="1690687" cy="0"/>
          </a:xfrm>
          <a:prstGeom prst="line">
            <a:avLst/>
          </a:prstGeom>
          <a:noFill/>
          <a:ln w="28575">
            <a:solidFill>
              <a:srgbClr val="0066FF"/>
            </a:solidFill>
            <a:round/>
            <a:headEnd/>
            <a:tailEnd/>
          </a:ln>
        </p:spPr>
        <p:txBody>
          <a:bodyPr/>
          <a:lstStyle/>
          <a:p>
            <a:endParaRPr lang="ru-RU"/>
          </a:p>
        </p:txBody>
      </p:sp>
      <p:pic>
        <p:nvPicPr>
          <p:cNvPr id="1032" name="Рисунок 3" descr="ЯОКНБ-лого-ЦВЕТ.jpg"/>
          <p:cNvPicPr>
            <a:picLocks noChangeAspect="1"/>
          </p:cNvPicPr>
          <p:nvPr/>
        </p:nvPicPr>
        <p:blipFill>
          <a:blip r:embed="rId4" cstate="print">
            <a:clrChange>
              <a:clrFrom>
                <a:srgbClr val="FCFBFB"/>
              </a:clrFrom>
              <a:clrTo>
                <a:srgbClr val="FCFBFB">
                  <a:alpha val="0"/>
                </a:srgbClr>
              </a:clrTo>
            </a:clrChange>
          </a:blip>
          <a:srcRect/>
          <a:stretch>
            <a:fillRect/>
          </a:stretch>
        </p:blipFill>
        <p:spPr bwMode="auto">
          <a:xfrm>
            <a:off x="250825" y="47625"/>
            <a:ext cx="649288" cy="522288"/>
          </a:xfrm>
          <a:prstGeom prst="rect">
            <a:avLst/>
          </a:prstGeom>
          <a:noFill/>
          <a:ln w="9525">
            <a:noFill/>
            <a:miter lim="800000"/>
            <a:headEnd/>
            <a:tailEnd/>
          </a:ln>
        </p:spPr>
      </p:pic>
      <p:sp>
        <p:nvSpPr>
          <p:cNvPr id="13" name="Прямоугольник 12"/>
          <p:cNvSpPr/>
          <p:nvPr/>
        </p:nvSpPr>
        <p:spPr>
          <a:xfrm>
            <a:off x="112713" y="873111"/>
            <a:ext cx="180474" cy="5429264"/>
          </a:xfrm>
          <a:prstGeom prst="rect">
            <a:avLst/>
          </a:prstGeom>
          <a:solidFill>
            <a:schemeClr val="bg1">
              <a:lumMod val="85000"/>
            </a:schemeClr>
          </a:solidFill>
          <a:ln>
            <a:noFill/>
          </a:ln>
          <a:effectLst>
            <a:innerShdw blurRad="63500" dist="254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cxnSp>
        <p:nvCxnSpPr>
          <p:cNvPr id="17" name="Прямая соединительная линия 16"/>
          <p:cNvCxnSpPr/>
          <p:nvPr/>
        </p:nvCxnSpPr>
        <p:spPr>
          <a:xfrm>
            <a:off x="1470025" y="6523038"/>
            <a:ext cx="6572250" cy="1587"/>
          </a:xfrm>
          <a:prstGeom prst="line">
            <a:avLst/>
          </a:prstGeom>
          <a:ln w="38100" cap="rnd">
            <a:solidFill>
              <a:srgbClr val="005EA4"/>
            </a:solidFill>
          </a:ln>
        </p:spPr>
        <p:style>
          <a:lnRef idx="1">
            <a:schemeClr val="accent1"/>
          </a:lnRef>
          <a:fillRef idx="0">
            <a:schemeClr val="accent1"/>
          </a:fillRef>
          <a:effectRef idx="0">
            <a:schemeClr val="accent1"/>
          </a:effectRef>
          <a:fontRef idx="minor">
            <a:schemeClr val="tx1"/>
          </a:fontRef>
        </p:style>
      </p:cxnSp>
      <p:sp>
        <p:nvSpPr>
          <p:cNvPr id="1037" name="Rectangle 44"/>
          <p:cNvSpPr>
            <a:spLocks noChangeArrowheads="1"/>
          </p:cNvSpPr>
          <p:nvPr/>
        </p:nvSpPr>
        <p:spPr bwMode="auto">
          <a:xfrm>
            <a:off x="0" y="6308725"/>
            <a:ext cx="9144000" cy="576263"/>
          </a:xfrm>
          <a:prstGeom prst="rect">
            <a:avLst/>
          </a:prstGeom>
          <a:solidFill>
            <a:srgbClr val="C0C0C0">
              <a:alpha val="45882"/>
            </a:srgbClr>
          </a:solidFill>
          <a:ln w="19050">
            <a:noFill/>
            <a:miter lim="800000"/>
            <a:headEnd/>
            <a:tailEnd/>
          </a:ln>
        </p:spPr>
        <p:txBody>
          <a:bodyPr wrap="none" lIns="36731" tIns="36731" rIns="36731" bIns="36731" anchor="ctr"/>
          <a:lstStyle/>
          <a:p>
            <a:pPr defTabSz="933450"/>
            <a:endParaRPr lang="ru-RU" sz="1200" b="1">
              <a:cs typeface="Arial" pitchFamily="34" charset="0"/>
            </a:endParaRPr>
          </a:p>
        </p:txBody>
      </p:sp>
      <p:sp>
        <p:nvSpPr>
          <p:cNvPr id="15" name="Прямоугольный треугольник 14"/>
          <p:cNvSpPr/>
          <p:nvPr/>
        </p:nvSpPr>
        <p:spPr>
          <a:xfrm flipH="1">
            <a:off x="8113357" y="6096854"/>
            <a:ext cx="1024572" cy="782782"/>
          </a:xfrm>
          <a:prstGeom prst="rtTriangle">
            <a:avLst/>
          </a:prstGeom>
          <a:solidFill>
            <a:schemeClr val="bg1">
              <a:lumMod val="7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1055" name="Заголовок 1"/>
          <p:cNvSpPr>
            <a:spLocks/>
          </p:cNvSpPr>
          <p:nvPr/>
        </p:nvSpPr>
        <p:spPr bwMode="auto">
          <a:xfrm>
            <a:off x="3714750" y="71438"/>
            <a:ext cx="5072063" cy="714375"/>
          </a:xfrm>
          <a:prstGeom prst="rect">
            <a:avLst/>
          </a:prstGeom>
          <a:noFill/>
          <a:ln w="9525">
            <a:noFill/>
            <a:miter lim="800000"/>
            <a:headEnd/>
            <a:tailEnd/>
          </a:ln>
        </p:spPr>
        <p:txBody>
          <a:bodyPr anchor="ctr"/>
          <a:lstStyle/>
          <a:p>
            <a:pPr algn="ctr"/>
            <a:r>
              <a:rPr lang="ru-RU" b="1" dirty="0" smtClean="0">
                <a:solidFill>
                  <a:srgbClr val="000066"/>
                </a:solidFill>
                <a:cs typeface="Arial" pitchFamily="34" charset="0"/>
              </a:rPr>
              <a:t>РАСПРЕДЕЛЕНИЕ ОПРОШЕННЫХ ПО ВОЗРАСТУ И ПОЛУ</a:t>
            </a:r>
            <a:endParaRPr lang="ru-RU" b="1" dirty="0">
              <a:solidFill>
                <a:srgbClr val="000066"/>
              </a:solidFill>
              <a:cs typeface="Arial" pitchFamily="34" charset="0"/>
            </a:endParaRPr>
          </a:p>
        </p:txBody>
      </p:sp>
      <p:graphicFrame>
        <p:nvGraphicFramePr>
          <p:cNvPr id="16" name="Диаграмма 15"/>
          <p:cNvGraphicFramePr>
            <a:graphicFrameLocks/>
          </p:cNvGraphicFramePr>
          <p:nvPr>
            <p:extLst>
              <p:ext uri="{D42A27DB-BD31-4B8C-83A1-F6EECF244321}">
                <p14:modId xmlns="" xmlns:p14="http://schemas.microsoft.com/office/powerpoint/2010/main" val="2723339140"/>
              </p:ext>
            </p:extLst>
          </p:nvPr>
        </p:nvGraphicFramePr>
        <p:xfrm>
          <a:off x="1043607" y="1052736"/>
          <a:ext cx="6998667" cy="4248472"/>
        </p:xfrm>
        <a:graphic>
          <a:graphicData uri="http://schemas.openxmlformats.org/drawingml/2006/chart">
            <c:chart xmlns:c="http://schemas.openxmlformats.org/drawingml/2006/chart" xmlns:r="http://schemas.openxmlformats.org/officeDocument/2006/relationships" r:id="rId5"/>
          </a:graphicData>
        </a:graphic>
      </p:graphicFrame>
      <p:sp>
        <p:nvSpPr>
          <p:cNvPr id="19" name="TextBox 6"/>
          <p:cNvSpPr txBox="1">
            <a:spLocks noChangeArrowheads="1"/>
          </p:cNvSpPr>
          <p:nvPr/>
        </p:nvSpPr>
        <p:spPr bwMode="auto">
          <a:xfrm>
            <a:off x="4202936" y="5157192"/>
            <a:ext cx="1089144" cy="369332"/>
          </a:xfrm>
          <a:prstGeom prst="rect">
            <a:avLst/>
          </a:prstGeom>
          <a:noFill/>
          <a:ln w="9525">
            <a:noFill/>
            <a:miter lim="800000"/>
            <a:headEnd/>
            <a:tailEnd/>
          </a:ln>
        </p:spPr>
        <p:txBody>
          <a:bodyPr wrap="none">
            <a:spAutoFit/>
          </a:bodyPr>
          <a:lstStyle/>
          <a:p>
            <a:r>
              <a:rPr lang="ru-RU" b="1" dirty="0" smtClean="0">
                <a:solidFill>
                  <a:schemeClr val="accent2">
                    <a:lumMod val="75000"/>
                  </a:schemeClr>
                </a:solidFill>
              </a:rPr>
              <a:t>возраст</a:t>
            </a:r>
            <a:endParaRPr lang="ru-RU" b="1" dirty="0">
              <a:solidFill>
                <a:schemeClr val="accent2">
                  <a:lumMod val="75000"/>
                </a:schemeClr>
              </a:solidFill>
            </a:endParaRPr>
          </a:p>
        </p:txBody>
      </p:sp>
      <p:graphicFrame>
        <p:nvGraphicFramePr>
          <p:cNvPr id="22" name="Object 4"/>
          <p:cNvGraphicFramePr>
            <a:graphicFrameLocks/>
          </p:cNvGraphicFramePr>
          <p:nvPr>
            <p:extLst>
              <p:ext uri="{D42A27DB-BD31-4B8C-83A1-F6EECF244321}">
                <p14:modId xmlns="" xmlns:p14="http://schemas.microsoft.com/office/powerpoint/2010/main" val="2760806376"/>
              </p:ext>
            </p:extLst>
          </p:nvPr>
        </p:nvGraphicFramePr>
        <p:xfrm>
          <a:off x="4500563" y="981075"/>
          <a:ext cx="4648200" cy="4179888"/>
        </p:xfrm>
        <a:graphic>
          <a:graphicData uri="http://schemas.openxmlformats.org/presentationml/2006/ole">
            <p:oleObj spid="_x0000_s15367" name="Лист" r:id="rId6" imgW="4648112" imgH="4400457" progId="Excel.Sheet.8">
              <p:embed/>
            </p:oleObj>
          </a:graphicData>
        </a:graphic>
      </p:graphicFrame>
      <p:sp>
        <p:nvSpPr>
          <p:cNvPr id="23" name="TextBox 6"/>
          <p:cNvSpPr txBox="1">
            <a:spLocks noChangeArrowheads="1"/>
          </p:cNvSpPr>
          <p:nvPr/>
        </p:nvSpPr>
        <p:spPr bwMode="auto">
          <a:xfrm>
            <a:off x="7135058" y="3707740"/>
            <a:ext cx="605294" cy="369332"/>
          </a:xfrm>
          <a:prstGeom prst="rect">
            <a:avLst/>
          </a:prstGeom>
          <a:noFill/>
          <a:ln w="9525">
            <a:noFill/>
            <a:miter lim="800000"/>
            <a:headEnd/>
            <a:tailEnd/>
          </a:ln>
        </p:spPr>
        <p:txBody>
          <a:bodyPr wrap="none">
            <a:spAutoFit/>
          </a:bodyPr>
          <a:lstStyle/>
          <a:p>
            <a:r>
              <a:rPr lang="ru-RU" b="1" dirty="0" smtClean="0">
                <a:solidFill>
                  <a:schemeClr val="accent2">
                    <a:lumMod val="75000"/>
                  </a:schemeClr>
                </a:solidFill>
              </a:rPr>
              <a:t>пол</a:t>
            </a:r>
            <a:endParaRPr lang="ru-RU" b="1" dirty="0">
              <a:solidFill>
                <a:schemeClr val="accent2">
                  <a:lumMod val="75000"/>
                </a:schemeClr>
              </a:solidFill>
            </a:endParaRPr>
          </a:p>
        </p:txBody>
      </p:sp>
      <p:sp>
        <p:nvSpPr>
          <p:cNvPr id="18" name="Прямоугольник 17"/>
          <p:cNvSpPr/>
          <p:nvPr/>
        </p:nvSpPr>
        <p:spPr>
          <a:xfrm>
            <a:off x="500034" y="5580528"/>
            <a:ext cx="8358246" cy="923330"/>
          </a:xfrm>
          <a:prstGeom prst="rect">
            <a:avLst/>
          </a:prstGeom>
          <a:solidFill>
            <a:schemeClr val="accent3">
              <a:lumMod val="20000"/>
              <a:lumOff val="80000"/>
            </a:schemeClr>
          </a:solidFill>
          <a:ln w="3175">
            <a:solidFill>
              <a:schemeClr val="accent3">
                <a:lumMod val="50000"/>
              </a:schemeClr>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ru-RU" b="1" dirty="0" smtClean="0">
                <a:latin typeface="Arial" pitchFamily="34" charset="0"/>
                <a:cs typeface="Arial" pitchFamily="34" charset="0"/>
              </a:rPr>
              <a:t>Наибольшая доля опрошенных была в трудоспособном возрасте, проживала в семье, имела детей, была занята</a:t>
            </a:r>
          </a:p>
          <a:p>
            <a:pPr algn="ctr"/>
            <a:r>
              <a:rPr lang="ru-RU" b="1" dirty="0" smtClean="0">
                <a:latin typeface="Arial" pitchFamily="34" charset="0"/>
                <a:cs typeface="Arial" pitchFamily="34" charset="0"/>
              </a:rPr>
              <a:t> активной трудовой деятельностью</a:t>
            </a:r>
            <a:endParaRPr lang="ru-RU" b="1" dirty="0">
              <a:latin typeface="Arial" pitchFamily="34" charset="0"/>
              <a:cs typeface="Arial" pitchFamily="34" charset="0"/>
            </a:endParaRPr>
          </a:p>
        </p:txBody>
      </p:sp>
    </p:spTree>
    <p:extLst>
      <p:ext uri="{BB962C8B-B14F-4D97-AF65-F5344CB8AC3E}">
        <p14:creationId xmlns="" xmlns:p14="http://schemas.microsoft.com/office/powerpoint/2010/main" val="128016089"/>
      </p:ext>
    </p:extLst>
  </p:cSld>
  <p:clrMapOvr>
    <a:masterClrMapping/>
  </p:clrMapOvr>
  <p:transition>
    <p:cover dir="l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Прямая соединительная линия 12"/>
          <p:cNvCxnSpPr/>
          <p:nvPr/>
        </p:nvCxnSpPr>
        <p:spPr>
          <a:xfrm>
            <a:off x="1470025" y="6523038"/>
            <a:ext cx="6572250" cy="1587"/>
          </a:xfrm>
          <a:prstGeom prst="line">
            <a:avLst/>
          </a:prstGeom>
          <a:ln w="38100" cap="rnd">
            <a:solidFill>
              <a:srgbClr val="005EA4"/>
            </a:solidFill>
          </a:ln>
        </p:spPr>
        <p:style>
          <a:lnRef idx="1">
            <a:schemeClr val="accent1"/>
          </a:lnRef>
          <a:fillRef idx="0">
            <a:schemeClr val="accent1"/>
          </a:fillRef>
          <a:effectRef idx="0">
            <a:schemeClr val="accent1"/>
          </a:effectRef>
          <a:fontRef idx="minor">
            <a:schemeClr val="tx1"/>
          </a:fontRef>
        </p:style>
      </p:cxnSp>
      <p:sp>
        <p:nvSpPr>
          <p:cNvPr id="6" name="Rectangle 44"/>
          <p:cNvSpPr>
            <a:spLocks noChangeArrowheads="1"/>
          </p:cNvSpPr>
          <p:nvPr/>
        </p:nvSpPr>
        <p:spPr bwMode="auto">
          <a:xfrm>
            <a:off x="0" y="0"/>
            <a:ext cx="9144000" cy="881063"/>
          </a:xfrm>
          <a:prstGeom prst="rect">
            <a:avLst/>
          </a:prstGeom>
          <a:solidFill>
            <a:srgbClr val="C1DCFF">
              <a:alpha val="45490"/>
            </a:srgbClr>
          </a:solidFill>
          <a:ln w="19050">
            <a:noFill/>
            <a:miter lim="800000"/>
            <a:headEnd/>
            <a:tailEnd/>
          </a:ln>
        </p:spPr>
        <p:txBody>
          <a:bodyPr wrap="none" lIns="36731" tIns="36731" rIns="36731" bIns="36731" anchor="ctr"/>
          <a:lstStyle/>
          <a:p>
            <a:pPr defTabSz="933450"/>
            <a:endParaRPr lang="ru-RU" sz="1200" b="1" dirty="0">
              <a:solidFill>
                <a:schemeClr val="tx2">
                  <a:lumMod val="75000"/>
                </a:schemeClr>
              </a:solidFill>
              <a:cs typeface="Arial" pitchFamily="34" charset="0"/>
            </a:endParaRPr>
          </a:p>
        </p:txBody>
      </p:sp>
      <p:sp>
        <p:nvSpPr>
          <p:cNvPr id="2" name="Прямоугольник 1"/>
          <p:cNvSpPr/>
          <p:nvPr/>
        </p:nvSpPr>
        <p:spPr>
          <a:xfrm>
            <a:off x="3168352" y="190381"/>
            <a:ext cx="6012160" cy="646331"/>
          </a:xfrm>
          <a:prstGeom prst="rect">
            <a:avLst/>
          </a:prstGeom>
        </p:spPr>
        <p:txBody>
          <a:bodyPr wrap="square">
            <a:spAutoFit/>
          </a:bodyPr>
          <a:lstStyle/>
          <a:p>
            <a:pPr algn="ctr">
              <a:buSzPct val="100000"/>
            </a:pPr>
            <a:r>
              <a:rPr lang="ru-RU" b="1" dirty="0" smtClean="0">
                <a:solidFill>
                  <a:schemeClr val="tx2">
                    <a:lumMod val="75000"/>
                  </a:schemeClr>
                </a:solidFill>
                <a:latin typeface="Arial" panose="020B0604020202020204" pitchFamily="34" charset="0"/>
                <a:cs typeface="Arial" panose="020B0604020202020204" pitchFamily="34" charset="0"/>
              </a:rPr>
              <a:t>Оценка населением эффективности мер, способствующих снижению потребления алкоголя</a:t>
            </a:r>
            <a:endParaRPr lang="en-US" b="1" dirty="0">
              <a:solidFill>
                <a:schemeClr val="tx2">
                  <a:lumMod val="75000"/>
                </a:schemeClr>
              </a:solidFill>
              <a:latin typeface="Arial" panose="020B0604020202020204" pitchFamily="34" charset="0"/>
              <a:cs typeface="Arial" panose="020B0604020202020204" pitchFamily="34" charset="0"/>
            </a:endParaRPr>
          </a:p>
        </p:txBody>
      </p:sp>
      <p:sp>
        <p:nvSpPr>
          <p:cNvPr id="4" name="Text Box 4"/>
          <p:cNvSpPr txBox="1">
            <a:spLocks noChangeArrowheads="1"/>
          </p:cNvSpPr>
          <p:nvPr/>
        </p:nvSpPr>
        <p:spPr bwMode="auto">
          <a:xfrm>
            <a:off x="683568" y="4500570"/>
            <a:ext cx="8208912" cy="1400383"/>
          </a:xfrm>
          <a:prstGeom prst="rect">
            <a:avLst/>
          </a:prstGeom>
          <a:solidFill>
            <a:srgbClr val="F0F9E7"/>
          </a:solidFill>
          <a:ln w="6350">
            <a:solidFill>
              <a:schemeClr val="accent3">
                <a:lumMod val="75000"/>
              </a:schemeClr>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 xmlns:a14="http://schemas.microsoft.com/office/drawing/2010/main">
                <a:solidFill>
                  <a:srgbClr val="00B8FF"/>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style>
          <a:lnRef idx="2">
            <a:schemeClr val="accent1"/>
          </a:lnRef>
          <a:fillRef idx="1">
            <a:schemeClr val="lt1"/>
          </a:fillRef>
          <a:effectRef idx="0">
            <a:schemeClr val="accent1"/>
          </a:effectRef>
          <a:fontRef idx="minor">
            <a:schemeClr val="dk1"/>
          </a:fontRef>
        </p:style>
        <p:txBody>
          <a:bodyPr wrap="square">
            <a:spAutoFit/>
          </a:bodyPr>
          <a:lstStyle>
            <a:lvl1pPr marL="361950" indent="-361950">
              <a:defRPr>
                <a:solidFill>
                  <a:schemeClr val="tx1"/>
                </a:solidFill>
                <a:latin typeface="Arial" pitchFamily="34" charset="0"/>
              </a:defRPr>
            </a:lvl1pPr>
            <a:lvl2pPr marL="541338">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fontAlgn="base">
              <a:spcBef>
                <a:spcPct val="0"/>
              </a:spcBef>
              <a:spcAft>
                <a:spcPct val="0"/>
              </a:spcAft>
              <a:defRPr>
                <a:solidFill>
                  <a:schemeClr val="tx1"/>
                </a:solidFill>
                <a:latin typeface="Arial" pitchFamily="34" charset="0"/>
              </a:defRPr>
            </a:lvl6pPr>
            <a:lvl7pPr fontAlgn="base">
              <a:spcBef>
                <a:spcPct val="0"/>
              </a:spcBef>
              <a:spcAft>
                <a:spcPct val="0"/>
              </a:spcAft>
              <a:defRPr>
                <a:solidFill>
                  <a:schemeClr val="tx1"/>
                </a:solidFill>
                <a:latin typeface="Arial" pitchFamily="34" charset="0"/>
              </a:defRPr>
            </a:lvl7pPr>
            <a:lvl8pPr fontAlgn="base">
              <a:spcBef>
                <a:spcPct val="0"/>
              </a:spcBef>
              <a:spcAft>
                <a:spcPct val="0"/>
              </a:spcAft>
              <a:defRPr>
                <a:solidFill>
                  <a:schemeClr val="tx1"/>
                </a:solidFill>
                <a:latin typeface="Arial" pitchFamily="34" charset="0"/>
              </a:defRPr>
            </a:lvl8pPr>
            <a:lvl9pPr fontAlgn="base">
              <a:spcBef>
                <a:spcPct val="0"/>
              </a:spcBef>
              <a:spcAft>
                <a:spcPct val="0"/>
              </a:spcAft>
              <a:defRPr>
                <a:solidFill>
                  <a:schemeClr val="tx1"/>
                </a:solidFill>
                <a:latin typeface="Arial" pitchFamily="34" charset="0"/>
              </a:defRPr>
            </a:lvl9pPr>
          </a:lstStyle>
          <a:p>
            <a:pPr marL="0" indent="0" algn="just">
              <a:buClr>
                <a:srgbClr val="006600"/>
              </a:buClr>
              <a:buSzPct val="100000"/>
            </a:pPr>
            <a:r>
              <a:rPr lang="ru-RU" sz="1700" b="1" dirty="0" smtClean="0"/>
              <a:t>Обращает внимание, что на вопрос о наличии родственников или близких знакомых, имеющих значительные проблемы с употреблением алкоголя, более половины опрошенных (53%) ответили положительно.</a:t>
            </a:r>
          </a:p>
          <a:p>
            <a:pPr marL="0" indent="0" algn="just">
              <a:buClr>
                <a:srgbClr val="006600"/>
              </a:buClr>
              <a:buSzPct val="100000"/>
            </a:pPr>
            <a:r>
              <a:rPr lang="ru-RU" sz="1700" b="1" dirty="0" smtClean="0"/>
              <a:t>При этом о наличии таких лиц среди своего ближайшего окружения женщины сообщали несколько чаще (в 55% случаев), чем мужчины (52%). </a:t>
            </a:r>
            <a:endParaRPr lang="ru-RU" sz="1700" b="1" dirty="0" smtClean="0">
              <a:solidFill>
                <a:srgbClr val="000000"/>
              </a:solidFill>
              <a:cs typeface="Arial" pitchFamily="34" charset="0"/>
            </a:endParaRPr>
          </a:p>
        </p:txBody>
      </p:sp>
      <p:sp>
        <p:nvSpPr>
          <p:cNvPr id="5" name="Rectangle 44"/>
          <p:cNvSpPr>
            <a:spLocks noChangeArrowheads="1"/>
          </p:cNvSpPr>
          <p:nvPr/>
        </p:nvSpPr>
        <p:spPr bwMode="auto">
          <a:xfrm>
            <a:off x="0" y="6308725"/>
            <a:ext cx="9144000" cy="576263"/>
          </a:xfrm>
          <a:prstGeom prst="rect">
            <a:avLst/>
          </a:prstGeom>
          <a:solidFill>
            <a:srgbClr val="C0C0C0">
              <a:alpha val="45882"/>
            </a:srgbClr>
          </a:solidFill>
          <a:ln w="19050">
            <a:noFill/>
            <a:miter lim="800000"/>
            <a:headEnd/>
            <a:tailEnd/>
          </a:ln>
        </p:spPr>
        <p:txBody>
          <a:bodyPr wrap="none" lIns="36731" tIns="36731" rIns="36731" bIns="36731" anchor="ctr"/>
          <a:lstStyle/>
          <a:p>
            <a:pPr defTabSz="933450"/>
            <a:endParaRPr lang="ru-RU" sz="1200" b="1">
              <a:cs typeface="Arial" pitchFamily="34" charset="0"/>
            </a:endParaRPr>
          </a:p>
        </p:txBody>
      </p:sp>
      <p:sp>
        <p:nvSpPr>
          <p:cNvPr id="7" name="Text Box 8"/>
          <p:cNvSpPr txBox="1">
            <a:spLocks noChangeArrowheads="1"/>
          </p:cNvSpPr>
          <p:nvPr/>
        </p:nvSpPr>
        <p:spPr bwMode="auto">
          <a:xfrm>
            <a:off x="900113" y="260350"/>
            <a:ext cx="2519362" cy="365125"/>
          </a:xfrm>
          <a:prstGeom prst="rect">
            <a:avLst/>
          </a:prstGeom>
          <a:noFill/>
          <a:ln w="9525">
            <a:noFill/>
            <a:miter lim="800000"/>
            <a:headEnd/>
            <a:tailEnd/>
          </a:ln>
        </p:spPr>
        <p:txBody>
          <a:bodyPr lIns="93296" tIns="46648" rIns="93296" bIns="46648">
            <a:spAutoFit/>
          </a:bodyPr>
          <a:lstStyle/>
          <a:p>
            <a:pPr defTabSz="933450">
              <a:spcBef>
                <a:spcPct val="50000"/>
              </a:spcBef>
            </a:pPr>
            <a:r>
              <a:rPr lang="ru-RU" sz="900" b="1">
                <a:solidFill>
                  <a:srgbClr val="0033CC"/>
                </a:solidFill>
                <a:latin typeface="AvantGarde Md BT" pitchFamily="34" charset="0"/>
                <a:cs typeface="Arial" pitchFamily="34" charset="0"/>
              </a:rPr>
              <a:t>ГБУЗ ЯО «Ярославская областная клиническая наркологическая больница</a:t>
            </a:r>
          </a:p>
        </p:txBody>
      </p:sp>
      <p:sp>
        <p:nvSpPr>
          <p:cNvPr id="8" name="Line 9"/>
          <p:cNvSpPr>
            <a:spLocks noChangeShapeType="1"/>
          </p:cNvSpPr>
          <p:nvPr/>
        </p:nvSpPr>
        <p:spPr bwMode="auto">
          <a:xfrm>
            <a:off x="487363" y="652463"/>
            <a:ext cx="1690687" cy="0"/>
          </a:xfrm>
          <a:prstGeom prst="line">
            <a:avLst/>
          </a:prstGeom>
          <a:noFill/>
          <a:ln w="28575">
            <a:solidFill>
              <a:schemeClr val="bg1"/>
            </a:solidFill>
            <a:round/>
            <a:headEnd/>
            <a:tailEnd/>
          </a:ln>
        </p:spPr>
        <p:txBody>
          <a:bodyPr/>
          <a:lstStyle/>
          <a:p>
            <a:endParaRPr lang="ru-RU"/>
          </a:p>
        </p:txBody>
      </p:sp>
      <p:sp>
        <p:nvSpPr>
          <p:cNvPr id="9" name="Line 10"/>
          <p:cNvSpPr>
            <a:spLocks noChangeShapeType="1"/>
          </p:cNvSpPr>
          <p:nvPr/>
        </p:nvSpPr>
        <p:spPr bwMode="auto">
          <a:xfrm>
            <a:off x="487363" y="692150"/>
            <a:ext cx="1690687" cy="0"/>
          </a:xfrm>
          <a:prstGeom prst="line">
            <a:avLst/>
          </a:prstGeom>
          <a:noFill/>
          <a:ln w="28575">
            <a:solidFill>
              <a:srgbClr val="0066FF"/>
            </a:solidFill>
            <a:round/>
            <a:headEnd/>
            <a:tailEnd/>
          </a:ln>
        </p:spPr>
        <p:txBody>
          <a:bodyPr/>
          <a:lstStyle/>
          <a:p>
            <a:endParaRPr lang="ru-RU"/>
          </a:p>
        </p:txBody>
      </p:sp>
      <p:pic>
        <p:nvPicPr>
          <p:cNvPr id="10" name="Рисунок 3" descr="ЯОКНБ-лого-ЦВЕТ.jpg"/>
          <p:cNvPicPr>
            <a:picLocks noChangeAspect="1"/>
          </p:cNvPicPr>
          <p:nvPr/>
        </p:nvPicPr>
        <p:blipFill>
          <a:blip r:embed="rId3" cstate="print">
            <a:clrChange>
              <a:clrFrom>
                <a:srgbClr val="FCFBFB"/>
              </a:clrFrom>
              <a:clrTo>
                <a:srgbClr val="FCFBFB">
                  <a:alpha val="0"/>
                </a:srgbClr>
              </a:clrTo>
            </a:clrChange>
          </a:blip>
          <a:srcRect/>
          <a:stretch>
            <a:fillRect/>
          </a:stretch>
        </p:blipFill>
        <p:spPr bwMode="auto">
          <a:xfrm>
            <a:off x="250825" y="47625"/>
            <a:ext cx="649288" cy="522288"/>
          </a:xfrm>
          <a:prstGeom prst="rect">
            <a:avLst/>
          </a:prstGeom>
          <a:noFill/>
          <a:ln w="9525">
            <a:noFill/>
            <a:miter lim="800000"/>
            <a:headEnd/>
            <a:tailEnd/>
          </a:ln>
        </p:spPr>
      </p:pic>
      <p:sp>
        <p:nvSpPr>
          <p:cNvPr id="11" name="Прямоугольник 10"/>
          <p:cNvSpPr/>
          <p:nvPr/>
        </p:nvSpPr>
        <p:spPr>
          <a:xfrm>
            <a:off x="112713" y="873111"/>
            <a:ext cx="180474" cy="5429264"/>
          </a:xfrm>
          <a:prstGeom prst="rect">
            <a:avLst/>
          </a:prstGeom>
          <a:solidFill>
            <a:schemeClr val="bg1">
              <a:lumMod val="85000"/>
            </a:schemeClr>
          </a:solidFill>
          <a:ln>
            <a:noFill/>
          </a:ln>
          <a:effectLst>
            <a:innerShdw blurRad="63500" dist="254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12" name="Прямоугольный треугольник 11"/>
          <p:cNvSpPr/>
          <p:nvPr/>
        </p:nvSpPr>
        <p:spPr>
          <a:xfrm flipH="1">
            <a:off x="8113357" y="6096854"/>
            <a:ext cx="1024572" cy="782782"/>
          </a:xfrm>
          <a:prstGeom prst="rtTriangle">
            <a:avLst/>
          </a:prstGeom>
          <a:solidFill>
            <a:schemeClr val="bg1">
              <a:lumMod val="7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graphicFrame>
        <p:nvGraphicFramePr>
          <p:cNvPr id="14" name="Таблица 13"/>
          <p:cNvGraphicFramePr>
            <a:graphicFrameLocks noGrp="1"/>
          </p:cNvGraphicFramePr>
          <p:nvPr/>
        </p:nvGraphicFramePr>
        <p:xfrm>
          <a:off x="1115615" y="1268761"/>
          <a:ext cx="7416824" cy="2701259"/>
        </p:xfrm>
        <a:graphic>
          <a:graphicData uri="http://schemas.openxmlformats.org/drawingml/2006/table">
            <a:tbl>
              <a:tblPr>
                <a:tableStyleId>{BC89EF96-8CEA-46FF-86C4-4CE0E7609802}</a:tableStyleId>
              </a:tblPr>
              <a:tblGrid>
                <a:gridCol w="3180024"/>
                <a:gridCol w="765997"/>
                <a:gridCol w="1022532"/>
                <a:gridCol w="1224136"/>
                <a:gridCol w="1224135"/>
              </a:tblGrid>
              <a:tr h="418505">
                <a:tc>
                  <a:txBody>
                    <a:bodyPr/>
                    <a:lstStyle/>
                    <a:p>
                      <a:pPr marR="179705">
                        <a:spcAft>
                          <a:spcPts val="0"/>
                        </a:spcAft>
                      </a:pPr>
                      <a:endParaRPr lang="ru-RU" sz="1400" b="0" dirty="0">
                        <a:latin typeface="Arial" pitchFamily="34" charset="0"/>
                        <a:ea typeface="Calibri"/>
                        <a:cs typeface="Arial" pitchFamily="34" charset="0"/>
                      </a:endParaRPr>
                    </a:p>
                  </a:txBody>
                  <a:tcPr marL="68580" marR="68580" marT="0" marB="0" anchor="ctr">
                    <a:cell3D prstMaterial="dkEdge">
                      <a:bevel prst="riblet"/>
                      <a:lightRig rig="flood" dir="t"/>
                    </a:cell3D>
                  </a:tcPr>
                </a:tc>
                <a:tc>
                  <a:txBody>
                    <a:bodyPr/>
                    <a:lstStyle/>
                    <a:p>
                      <a:pPr marR="179705" algn="ctr">
                        <a:spcAft>
                          <a:spcPts val="0"/>
                        </a:spcAft>
                      </a:pPr>
                      <a:endParaRPr lang="ru-RU" sz="1400" b="0">
                        <a:latin typeface="Arial" pitchFamily="34" charset="0"/>
                        <a:ea typeface="Calibri"/>
                        <a:cs typeface="Arial" pitchFamily="34" charset="0"/>
                      </a:endParaRPr>
                    </a:p>
                  </a:txBody>
                  <a:tcPr marL="68580" marR="68580" marT="0" marB="0" anchor="ctr">
                    <a:cell3D prstMaterial="dkEdge">
                      <a:bevel prst="riblet"/>
                      <a:lightRig rig="flood" dir="t"/>
                    </a:cell3D>
                  </a:tcPr>
                </a:tc>
                <a:tc>
                  <a:txBody>
                    <a:bodyPr/>
                    <a:lstStyle/>
                    <a:p>
                      <a:pPr marR="179705" algn="ctr">
                        <a:spcAft>
                          <a:spcPts val="0"/>
                        </a:spcAft>
                      </a:pPr>
                      <a:r>
                        <a:rPr lang="ru-RU" sz="1400" b="0" dirty="0" smtClean="0">
                          <a:latin typeface="Arial" pitchFamily="34" charset="0"/>
                          <a:cs typeface="Arial" pitchFamily="34" charset="0"/>
                        </a:rPr>
                        <a:t>  Все</a:t>
                      </a:r>
                      <a:endParaRPr lang="ru-RU" sz="1400" b="0" dirty="0">
                        <a:latin typeface="Arial" pitchFamily="34" charset="0"/>
                        <a:ea typeface="Calibri"/>
                        <a:cs typeface="Arial" pitchFamily="34" charset="0"/>
                      </a:endParaRPr>
                    </a:p>
                  </a:txBody>
                  <a:tcPr marL="68580" marR="68580" marT="0" marB="0" anchor="ctr">
                    <a:cell3D prstMaterial="dkEdge">
                      <a:bevel prst="riblet"/>
                      <a:lightRig rig="flood" dir="t"/>
                    </a:cell3D>
                  </a:tcPr>
                </a:tc>
                <a:tc>
                  <a:txBody>
                    <a:bodyPr/>
                    <a:lstStyle/>
                    <a:p>
                      <a:pPr marR="179705" algn="ctr">
                        <a:spcAft>
                          <a:spcPts val="0"/>
                        </a:spcAft>
                      </a:pPr>
                      <a:r>
                        <a:rPr lang="ru-RU" sz="1400" b="0" dirty="0" smtClean="0">
                          <a:latin typeface="Arial" pitchFamily="34" charset="0"/>
                          <a:cs typeface="Arial" pitchFamily="34" charset="0"/>
                        </a:rPr>
                        <a:t>Мужчины</a:t>
                      </a:r>
                      <a:endParaRPr lang="ru-RU" sz="1400" b="0" dirty="0">
                        <a:latin typeface="Arial" pitchFamily="34" charset="0"/>
                        <a:ea typeface="Calibri"/>
                        <a:cs typeface="Arial" pitchFamily="34" charset="0"/>
                      </a:endParaRPr>
                    </a:p>
                  </a:txBody>
                  <a:tcPr marL="68580" marR="68580" marT="0" marB="0" anchor="ctr">
                    <a:cell3D prstMaterial="dkEdge">
                      <a:bevel prst="riblet"/>
                      <a:lightRig rig="flood" dir="t"/>
                    </a:cell3D>
                  </a:tcPr>
                </a:tc>
                <a:tc>
                  <a:txBody>
                    <a:bodyPr/>
                    <a:lstStyle/>
                    <a:p>
                      <a:pPr marR="179705" algn="ctr">
                        <a:spcAft>
                          <a:spcPts val="0"/>
                        </a:spcAft>
                      </a:pPr>
                      <a:r>
                        <a:rPr lang="ru-RU" sz="1400" b="0" dirty="0">
                          <a:latin typeface="Arial" pitchFamily="34" charset="0"/>
                          <a:cs typeface="Arial" pitchFamily="34" charset="0"/>
                        </a:rPr>
                        <a:t>Женщины</a:t>
                      </a:r>
                      <a:endParaRPr lang="ru-RU" sz="1400" b="0" dirty="0">
                        <a:latin typeface="Arial" pitchFamily="34" charset="0"/>
                        <a:ea typeface="Calibri"/>
                        <a:cs typeface="Arial" pitchFamily="34" charset="0"/>
                      </a:endParaRPr>
                    </a:p>
                  </a:txBody>
                  <a:tcPr marL="68580" marR="68580" marT="0" marB="0" anchor="ctr">
                    <a:cell3D prstMaterial="dkEdge">
                      <a:bevel prst="riblet"/>
                      <a:lightRig rig="flood" dir="t"/>
                    </a:cell3D>
                  </a:tcPr>
                </a:tc>
              </a:tr>
              <a:tr h="342413">
                <a:tc rowSpan="2">
                  <a:txBody>
                    <a:bodyPr/>
                    <a:lstStyle/>
                    <a:p>
                      <a:pPr>
                        <a:spcAft>
                          <a:spcPts val="0"/>
                        </a:spcAft>
                      </a:pPr>
                      <a:r>
                        <a:rPr lang="ru-RU" sz="1400" b="1" dirty="0">
                          <a:latin typeface="Arial" pitchFamily="34" charset="0"/>
                          <a:cs typeface="Arial" pitchFamily="34" charset="0"/>
                        </a:rPr>
                        <a:t>Уменьшение числа точек продажи алкогольных напитков</a:t>
                      </a:r>
                      <a:endParaRPr lang="ru-RU" sz="1400" b="1" dirty="0">
                        <a:latin typeface="Arial" pitchFamily="34" charset="0"/>
                        <a:ea typeface="Calibri"/>
                        <a:cs typeface="Arial" pitchFamily="34" charset="0"/>
                      </a:endParaRPr>
                    </a:p>
                  </a:txBody>
                  <a:tcPr marL="68580" marR="68580" marT="0" marB="0" anchor="ctr">
                    <a:cell3D prstMaterial="dkEdge">
                      <a:bevel prst="riblet"/>
                      <a:lightRig rig="flood" dir="t"/>
                    </a:cell3D>
                  </a:tcPr>
                </a:tc>
                <a:tc>
                  <a:txBody>
                    <a:bodyPr/>
                    <a:lstStyle/>
                    <a:p>
                      <a:pPr algn="ctr">
                        <a:spcAft>
                          <a:spcPts val="0"/>
                        </a:spcAft>
                      </a:pPr>
                      <a:r>
                        <a:rPr lang="ru-RU" sz="1400" b="0">
                          <a:latin typeface="Arial" pitchFamily="34" charset="0"/>
                          <a:cs typeface="Arial" pitchFamily="34" charset="0"/>
                        </a:rPr>
                        <a:t>Да</a:t>
                      </a:r>
                      <a:endParaRPr lang="ru-RU" sz="1400" b="0">
                        <a:latin typeface="Arial" pitchFamily="34" charset="0"/>
                        <a:ea typeface="Calibri"/>
                        <a:cs typeface="Arial" pitchFamily="34" charset="0"/>
                      </a:endParaRPr>
                    </a:p>
                  </a:txBody>
                  <a:tcPr marL="68580" marR="68580" marT="0" marB="0" anchor="ctr">
                    <a:cell3D prstMaterial="dkEdge">
                      <a:bevel prst="riblet"/>
                      <a:lightRig rig="flood" dir="t"/>
                    </a:cell3D>
                  </a:tcPr>
                </a:tc>
                <a:tc>
                  <a:txBody>
                    <a:bodyPr/>
                    <a:lstStyle/>
                    <a:p>
                      <a:pPr algn="ctr">
                        <a:spcAft>
                          <a:spcPts val="0"/>
                        </a:spcAft>
                      </a:pPr>
                      <a:r>
                        <a:rPr lang="ru-RU" sz="1400" b="0">
                          <a:latin typeface="Arial" pitchFamily="34" charset="0"/>
                          <a:cs typeface="Arial" pitchFamily="34" charset="0"/>
                        </a:rPr>
                        <a:t>48,6%</a:t>
                      </a:r>
                      <a:endParaRPr lang="ru-RU" sz="1400" b="0">
                        <a:latin typeface="Arial" pitchFamily="34" charset="0"/>
                        <a:ea typeface="Calibri"/>
                        <a:cs typeface="Arial" pitchFamily="34" charset="0"/>
                      </a:endParaRPr>
                    </a:p>
                  </a:txBody>
                  <a:tcPr marL="68580" marR="68580" marT="0" marB="0" anchor="ctr">
                    <a:cell3D prstMaterial="dkEdge">
                      <a:bevel prst="riblet"/>
                      <a:lightRig rig="flood" dir="t"/>
                    </a:cell3D>
                  </a:tcPr>
                </a:tc>
                <a:tc>
                  <a:txBody>
                    <a:bodyPr/>
                    <a:lstStyle/>
                    <a:p>
                      <a:pPr algn="ctr">
                        <a:spcAft>
                          <a:spcPts val="0"/>
                        </a:spcAft>
                      </a:pPr>
                      <a:r>
                        <a:rPr lang="ru-RU" sz="1400" b="0">
                          <a:latin typeface="Arial" pitchFamily="34" charset="0"/>
                          <a:cs typeface="Arial" pitchFamily="34" charset="0"/>
                        </a:rPr>
                        <a:t>42,7%</a:t>
                      </a:r>
                      <a:endParaRPr lang="ru-RU" sz="1400" b="0">
                        <a:latin typeface="Arial" pitchFamily="34" charset="0"/>
                        <a:ea typeface="Calibri"/>
                        <a:cs typeface="Arial" pitchFamily="34" charset="0"/>
                      </a:endParaRPr>
                    </a:p>
                  </a:txBody>
                  <a:tcPr marL="68580" marR="68580" marT="0" marB="0" anchor="ctr">
                    <a:cell3D prstMaterial="dkEdge">
                      <a:bevel prst="riblet"/>
                      <a:lightRig rig="flood" dir="t"/>
                    </a:cell3D>
                  </a:tcPr>
                </a:tc>
                <a:tc>
                  <a:txBody>
                    <a:bodyPr/>
                    <a:lstStyle/>
                    <a:p>
                      <a:pPr algn="ctr">
                        <a:spcAft>
                          <a:spcPts val="0"/>
                        </a:spcAft>
                      </a:pPr>
                      <a:r>
                        <a:rPr lang="ru-RU" sz="1400" b="0" dirty="0">
                          <a:latin typeface="Arial" pitchFamily="34" charset="0"/>
                          <a:cs typeface="Arial" pitchFamily="34" charset="0"/>
                        </a:rPr>
                        <a:t>57,9%</a:t>
                      </a:r>
                      <a:endParaRPr lang="ru-RU" sz="1400" b="0" dirty="0">
                        <a:latin typeface="Arial" pitchFamily="34" charset="0"/>
                        <a:ea typeface="Calibri"/>
                        <a:cs typeface="Arial" pitchFamily="34" charset="0"/>
                      </a:endParaRPr>
                    </a:p>
                  </a:txBody>
                  <a:tcPr marL="68580" marR="68580" marT="0" marB="0" anchor="ctr">
                    <a:cell3D prstMaterial="dkEdge">
                      <a:bevel prst="riblet"/>
                      <a:lightRig rig="flood" dir="t"/>
                    </a:cell3D>
                  </a:tcPr>
                </a:tc>
              </a:tr>
              <a:tr h="418505">
                <a:tc vMerge="1">
                  <a:txBody>
                    <a:bodyPr/>
                    <a:lstStyle/>
                    <a:p>
                      <a:endParaRPr lang="ru-RU"/>
                    </a:p>
                  </a:txBody>
                  <a:tcPr/>
                </a:tc>
                <a:tc>
                  <a:txBody>
                    <a:bodyPr/>
                    <a:lstStyle/>
                    <a:p>
                      <a:pPr algn="ctr">
                        <a:spcAft>
                          <a:spcPts val="0"/>
                        </a:spcAft>
                      </a:pPr>
                      <a:r>
                        <a:rPr lang="ru-RU" sz="1400" b="0" dirty="0">
                          <a:latin typeface="Arial" pitchFamily="34" charset="0"/>
                          <a:cs typeface="Arial" pitchFamily="34" charset="0"/>
                        </a:rPr>
                        <a:t>Нет</a:t>
                      </a:r>
                      <a:endParaRPr lang="ru-RU" sz="1400" b="0" dirty="0">
                        <a:latin typeface="Arial" pitchFamily="34" charset="0"/>
                        <a:ea typeface="Calibri"/>
                        <a:cs typeface="Arial" pitchFamily="34" charset="0"/>
                      </a:endParaRPr>
                    </a:p>
                  </a:txBody>
                  <a:tcPr marL="68580" marR="68580" marT="0" marB="0" anchor="ctr">
                    <a:cell3D prstMaterial="dkEdge">
                      <a:bevel prst="riblet"/>
                      <a:lightRig rig="flood" dir="t"/>
                    </a:cell3D>
                  </a:tcPr>
                </a:tc>
                <a:tc>
                  <a:txBody>
                    <a:bodyPr/>
                    <a:lstStyle/>
                    <a:p>
                      <a:pPr algn="ctr">
                        <a:spcAft>
                          <a:spcPts val="0"/>
                        </a:spcAft>
                      </a:pPr>
                      <a:r>
                        <a:rPr lang="ru-RU" sz="1400" b="0">
                          <a:latin typeface="Arial" pitchFamily="34" charset="0"/>
                          <a:cs typeface="Arial" pitchFamily="34" charset="0"/>
                        </a:rPr>
                        <a:t>51,4%</a:t>
                      </a:r>
                      <a:endParaRPr lang="ru-RU" sz="1400" b="0">
                        <a:latin typeface="Arial" pitchFamily="34" charset="0"/>
                        <a:ea typeface="Calibri"/>
                        <a:cs typeface="Arial" pitchFamily="34" charset="0"/>
                      </a:endParaRPr>
                    </a:p>
                  </a:txBody>
                  <a:tcPr marL="68580" marR="68580" marT="0" marB="0" anchor="ctr">
                    <a:cell3D prstMaterial="dkEdge">
                      <a:bevel prst="riblet"/>
                      <a:lightRig rig="flood" dir="t"/>
                    </a:cell3D>
                  </a:tcPr>
                </a:tc>
                <a:tc>
                  <a:txBody>
                    <a:bodyPr/>
                    <a:lstStyle/>
                    <a:p>
                      <a:pPr algn="ctr">
                        <a:spcAft>
                          <a:spcPts val="0"/>
                        </a:spcAft>
                      </a:pPr>
                      <a:r>
                        <a:rPr lang="ru-RU" sz="1400" b="0">
                          <a:latin typeface="Arial" pitchFamily="34" charset="0"/>
                          <a:cs typeface="Arial" pitchFamily="34" charset="0"/>
                        </a:rPr>
                        <a:t>57,3%</a:t>
                      </a:r>
                      <a:endParaRPr lang="ru-RU" sz="1400" b="0">
                        <a:latin typeface="Arial" pitchFamily="34" charset="0"/>
                        <a:ea typeface="Calibri"/>
                        <a:cs typeface="Arial" pitchFamily="34" charset="0"/>
                      </a:endParaRPr>
                    </a:p>
                  </a:txBody>
                  <a:tcPr marL="68580" marR="68580" marT="0" marB="0" anchor="ctr">
                    <a:cell3D prstMaterial="dkEdge">
                      <a:bevel prst="riblet"/>
                      <a:lightRig rig="flood" dir="t"/>
                    </a:cell3D>
                  </a:tcPr>
                </a:tc>
                <a:tc>
                  <a:txBody>
                    <a:bodyPr/>
                    <a:lstStyle/>
                    <a:p>
                      <a:pPr algn="ctr">
                        <a:spcAft>
                          <a:spcPts val="0"/>
                        </a:spcAft>
                      </a:pPr>
                      <a:r>
                        <a:rPr lang="ru-RU" sz="1400" b="0" dirty="0">
                          <a:latin typeface="Arial" pitchFamily="34" charset="0"/>
                          <a:cs typeface="Arial" pitchFamily="34" charset="0"/>
                        </a:rPr>
                        <a:t>42,1%</a:t>
                      </a:r>
                      <a:endParaRPr lang="ru-RU" sz="1400" b="0" dirty="0">
                        <a:latin typeface="Arial" pitchFamily="34" charset="0"/>
                        <a:ea typeface="Calibri"/>
                        <a:cs typeface="Arial" pitchFamily="34" charset="0"/>
                      </a:endParaRPr>
                    </a:p>
                  </a:txBody>
                  <a:tcPr marL="68580" marR="68580" marT="0" marB="0" anchor="ctr">
                    <a:cell3D prstMaterial="dkEdge">
                      <a:bevel prst="riblet"/>
                      <a:lightRig rig="flood" dir="t"/>
                    </a:cell3D>
                  </a:tcPr>
                </a:tc>
              </a:tr>
              <a:tr h="342413">
                <a:tc rowSpan="2">
                  <a:txBody>
                    <a:bodyPr/>
                    <a:lstStyle/>
                    <a:p>
                      <a:pPr>
                        <a:spcAft>
                          <a:spcPts val="0"/>
                        </a:spcAft>
                      </a:pPr>
                      <a:r>
                        <a:rPr lang="ru-RU" sz="1400" b="1" dirty="0">
                          <a:latin typeface="Arial" pitchFamily="34" charset="0"/>
                          <a:cs typeface="Arial" pitchFamily="34" charset="0"/>
                        </a:rPr>
                        <a:t>Ограничение времени продажи алкогольных напитков</a:t>
                      </a:r>
                      <a:endParaRPr lang="ru-RU" sz="1400" b="1" dirty="0">
                        <a:latin typeface="Arial" pitchFamily="34" charset="0"/>
                        <a:ea typeface="Calibri"/>
                        <a:cs typeface="Arial" pitchFamily="34" charset="0"/>
                      </a:endParaRPr>
                    </a:p>
                  </a:txBody>
                  <a:tcPr marL="68580" marR="68580" marT="0" marB="0" anchor="ctr">
                    <a:cell3D prstMaterial="dkEdge">
                      <a:bevel prst="riblet"/>
                      <a:lightRig rig="flood" dir="t"/>
                    </a:cell3D>
                  </a:tcPr>
                </a:tc>
                <a:tc>
                  <a:txBody>
                    <a:bodyPr/>
                    <a:lstStyle/>
                    <a:p>
                      <a:pPr algn="ctr">
                        <a:spcAft>
                          <a:spcPts val="0"/>
                        </a:spcAft>
                      </a:pPr>
                      <a:r>
                        <a:rPr lang="ru-RU" sz="1400" b="0">
                          <a:latin typeface="Arial" pitchFamily="34" charset="0"/>
                          <a:cs typeface="Arial" pitchFamily="34" charset="0"/>
                        </a:rPr>
                        <a:t>Да</a:t>
                      </a:r>
                      <a:endParaRPr lang="ru-RU" sz="1400" b="0">
                        <a:latin typeface="Arial" pitchFamily="34" charset="0"/>
                        <a:ea typeface="Calibri"/>
                        <a:cs typeface="Arial" pitchFamily="34" charset="0"/>
                      </a:endParaRPr>
                    </a:p>
                  </a:txBody>
                  <a:tcPr marL="68580" marR="68580" marT="0" marB="0" anchor="ctr">
                    <a:cell3D prstMaterial="dkEdge">
                      <a:bevel prst="riblet"/>
                      <a:lightRig rig="flood" dir="t"/>
                    </a:cell3D>
                  </a:tcPr>
                </a:tc>
                <a:tc>
                  <a:txBody>
                    <a:bodyPr/>
                    <a:lstStyle/>
                    <a:p>
                      <a:pPr algn="ctr">
                        <a:spcAft>
                          <a:spcPts val="0"/>
                        </a:spcAft>
                      </a:pPr>
                      <a:r>
                        <a:rPr lang="ru-RU" sz="1400" b="0">
                          <a:latin typeface="Arial" pitchFamily="34" charset="0"/>
                          <a:cs typeface="Arial" pitchFamily="34" charset="0"/>
                        </a:rPr>
                        <a:t>46,0%</a:t>
                      </a:r>
                      <a:endParaRPr lang="ru-RU" sz="1400" b="0">
                        <a:latin typeface="Arial" pitchFamily="34" charset="0"/>
                        <a:ea typeface="Calibri"/>
                        <a:cs typeface="Arial" pitchFamily="34" charset="0"/>
                      </a:endParaRPr>
                    </a:p>
                  </a:txBody>
                  <a:tcPr marL="68580" marR="68580" marT="0" marB="0" anchor="ctr">
                    <a:cell3D prstMaterial="dkEdge">
                      <a:bevel prst="riblet"/>
                      <a:lightRig rig="flood" dir="t"/>
                    </a:cell3D>
                  </a:tcPr>
                </a:tc>
                <a:tc>
                  <a:txBody>
                    <a:bodyPr/>
                    <a:lstStyle/>
                    <a:p>
                      <a:pPr algn="ctr">
                        <a:spcAft>
                          <a:spcPts val="0"/>
                        </a:spcAft>
                      </a:pPr>
                      <a:r>
                        <a:rPr lang="ru-RU" sz="1400" b="0" dirty="0">
                          <a:latin typeface="Arial" pitchFamily="34" charset="0"/>
                          <a:cs typeface="Arial" pitchFamily="34" charset="0"/>
                        </a:rPr>
                        <a:t>41,7%</a:t>
                      </a:r>
                      <a:endParaRPr lang="ru-RU" sz="1400" b="0" dirty="0">
                        <a:latin typeface="Arial" pitchFamily="34" charset="0"/>
                        <a:ea typeface="Calibri"/>
                        <a:cs typeface="Arial" pitchFamily="34" charset="0"/>
                      </a:endParaRPr>
                    </a:p>
                  </a:txBody>
                  <a:tcPr marL="68580" marR="68580" marT="0" marB="0" anchor="ctr">
                    <a:cell3D prstMaterial="dkEdge">
                      <a:bevel prst="riblet"/>
                      <a:lightRig rig="flood" dir="t"/>
                    </a:cell3D>
                  </a:tcPr>
                </a:tc>
                <a:tc>
                  <a:txBody>
                    <a:bodyPr/>
                    <a:lstStyle/>
                    <a:p>
                      <a:pPr algn="ctr">
                        <a:spcAft>
                          <a:spcPts val="0"/>
                        </a:spcAft>
                      </a:pPr>
                      <a:r>
                        <a:rPr lang="ru-RU" sz="1400" b="0" dirty="0">
                          <a:latin typeface="Arial" pitchFamily="34" charset="0"/>
                          <a:cs typeface="Arial" pitchFamily="34" charset="0"/>
                        </a:rPr>
                        <a:t>52,8%</a:t>
                      </a:r>
                      <a:endParaRPr lang="ru-RU" sz="1400" b="0" dirty="0">
                        <a:latin typeface="Arial" pitchFamily="34" charset="0"/>
                        <a:ea typeface="Calibri"/>
                        <a:cs typeface="Arial" pitchFamily="34" charset="0"/>
                      </a:endParaRPr>
                    </a:p>
                  </a:txBody>
                  <a:tcPr marL="68580" marR="68580" marT="0" marB="0" anchor="ctr">
                    <a:cell3D prstMaterial="dkEdge">
                      <a:bevel prst="riblet"/>
                      <a:lightRig rig="flood" dir="t"/>
                    </a:cell3D>
                  </a:tcPr>
                </a:tc>
              </a:tr>
              <a:tr h="418505">
                <a:tc vMerge="1">
                  <a:txBody>
                    <a:bodyPr/>
                    <a:lstStyle/>
                    <a:p>
                      <a:endParaRPr lang="ru-RU"/>
                    </a:p>
                  </a:txBody>
                  <a:tcPr/>
                </a:tc>
                <a:tc>
                  <a:txBody>
                    <a:bodyPr/>
                    <a:lstStyle/>
                    <a:p>
                      <a:pPr algn="ctr">
                        <a:spcAft>
                          <a:spcPts val="0"/>
                        </a:spcAft>
                      </a:pPr>
                      <a:r>
                        <a:rPr lang="ru-RU" sz="1400" b="0">
                          <a:latin typeface="Arial" pitchFamily="34" charset="0"/>
                          <a:cs typeface="Arial" pitchFamily="34" charset="0"/>
                        </a:rPr>
                        <a:t>Нет</a:t>
                      </a:r>
                      <a:endParaRPr lang="ru-RU" sz="1400" b="0">
                        <a:latin typeface="Arial" pitchFamily="34" charset="0"/>
                        <a:ea typeface="Calibri"/>
                        <a:cs typeface="Arial" pitchFamily="34" charset="0"/>
                      </a:endParaRPr>
                    </a:p>
                  </a:txBody>
                  <a:tcPr marL="68580" marR="68580" marT="0" marB="0" anchor="ctr">
                    <a:cell3D prstMaterial="dkEdge">
                      <a:bevel prst="riblet"/>
                      <a:lightRig rig="flood" dir="t"/>
                    </a:cell3D>
                  </a:tcPr>
                </a:tc>
                <a:tc>
                  <a:txBody>
                    <a:bodyPr/>
                    <a:lstStyle/>
                    <a:p>
                      <a:pPr algn="ctr">
                        <a:spcAft>
                          <a:spcPts val="0"/>
                        </a:spcAft>
                      </a:pPr>
                      <a:r>
                        <a:rPr lang="ru-RU" sz="1400" b="0">
                          <a:latin typeface="Arial" pitchFamily="34" charset="0"/>
                          <a:cs typeface="Arial" pitchFamily="34" charset="0"/>
                        </a:rPr>
                        <a:t>54,0%</a:t>
                      </a:r>
                      <a:endParaRPr lang="ru-RU" sz="1400" b="0">
                        <a:latin typeface="Arial" pitchFamily="34" charset="0"/>
                        <a:ea typeface="Calibri"/>
                        <a:cs typeface="Arial" pitchFamily="34" charset="0"/>
                      </a:endParaRPr>
                    </a:p>
                  </a:txBody>
                  <a:tcPr marL="68580" marR="68580" marT="0" marB="0" anchor="ctr">
                    <a:cell3D prstMaterial="dkEdge">
                      <a:bevel prst="riblet"/>
                      <a:lightRig rig="flood" dir="t"/>
                    </a:cell3D>
                  </a:tcPr>
                </a:tc>
                <a:tc>
                  <a:txBody>
                    <a:bodyPr/>
                    <a:lstStyle/>
                    <a:p>
                      <a:pPr algn="ctr">
                        <a:spcAft>
                          <a:spcPts val="0"/>
                        </a:spcAft>
                      </a:pPr>
                      <a:r>
                        <a:rPr lang="ru-RU" sz="1400" b="0">
                          <a:latin typeface="Arial" pitchFamily="34" charset="0"/>
                          <a:cs typeface="Arial" pitchFamily="34" charset="0"/>
                        </a:rPr>
                        <a:t>58,3%</a:t>
                      </a:r>
                      <a:endParaRPr lang="ru-RU" sz="1400" b="0">
                        <a:latin typeface="Arial" pitchFamily="34" charset="0"/>
                        <a:ea typeface="Calibri"/>
                        <a:cs typeface="Arial" pitchFamily="34" charset="0"/>
                      </a:endParaRPr>
                    </a:p>
                  </a:txBody>
                  <a:tcPr marL="68580" marR="68580" marT="0" marB="0" anchor="ctr">
                    <a:cell3D prstMaterial="dkEdge">
                      <a:bevel prst="riblet"/>
                      <a:lightRig rig="flood" dir="t"/>
                    </a:cell3D>
                  </a:tcPr>
                </a:tc>
                <a:tc>
                  <a:txBody>
                    <a:bodyPr/>
                    <a:lstStyle/>
                    <a:p>
                      <a:pPr algn="ctr">
                        <a:spcAft>
                          <a:spcPts val="0"/>
                        </a:spcAft>
                      </a:pPr>
                      <a:r>
                        <a:rPr lang="ru-RU" sz="1400" b="0" dirty="0">
                          <a:latin typeface="Arial" pitchFamily="34" charset="0"/>
                          <a:cs typeface="Arial" pitchFamily="34" charset="0"/>
                        </a:rPr>
                        <a:t>47,2%</a:t>
                      </a:r>
                      <a:endParaRPr lang="ru-RU" sz="1400" b="0" dirty="0">
                        <a:latin typeface="Arial" pitchFamily="34" charset="0"/>
                        <a:ea typeface="Calibri"/>
                        <a:cs typeface="Arial" pitchFamily="34" charset="0"/>
                      </a:endParaRPr>
                    </a:p>
                  </a:txBody>
                  <a:tcPr marL="68580" marR="68580" marT="0" marB="0" anchor="ctr">
                    <a:cell3D prstMaterial="dkEdge">
                      <a:bevel prst="riblet"/>
                      <a:lightRig rig="flood" dir="t"/>
                    </a:cell3D>
                  </a:tcPr>
                </a:tc>
              </a:tr>
              <a:tr h="342413">
                <a:tc rowSpan="2">
                  <a:txBody>
                    <a:bodyPr/>
                    <a:lstStyle/>
                    <a:p>
                      <a:pPr>
                        <a:spcAft>
                          <a:spcPts val="0"/>
                        </a:spcAft>
                      </a:pPr>
                      <a:r>
                        <a:rPr lang="ru-RU" sz="1400" b="1" dirty="0">
                          <a:latin typeface="Arial" pitchFamily="34" charset="0"/>
                          <a:cs typeface="Arial" pitchFamily="34" charset="0"/>
                        </a:rPr>
                        <a:t>Увеличение цен на алкогольную продукцию</a:t>
                      </a:r>
                      <a:endParaRPr lang="ru-RU" sz="1400" b="1" dirty="0">
                        <a:latin typeface="Arial" pitchFamily="34" charset="0"/>
                        <a:ea typeface="Calibri"/>
                        <a:cs typeface="Arial" pitchFamily="34" charset="0"/>
                      </a:endParaRPr>
                    </a:p>
                  </a:txBody>
                  <a:tcPr marL="68580" marR="68580" marT="0" marB="0" anchor="ctr">
                    <a:cell3D prstMaterial="dkEdge">
                      <a:bevel prst="riblet"/>
                      <a:lightRig rig="flood" dir="t"/>
                    </a:cell3D>
                  </a:tcPr>
                </a:tc>
                <a:tc>
                  <a:txBody>
                    <a:bodyPr/>
                    <a:lstStyle/>
                    <a:p>
                      <a:pPr algn="ctr">
                        <a:spcAft>
                          <a:spcPts val="0"/>
                        </a:spcAft>
                      </a:pPr>
                      <a:r>
                        <a:rPr lang="ru-RU" sz="1400" b="0">
                          <a:latin typeface="Arial" pitchFamily="34" charset="0"/>
                          <a:cs typeface="Arial" pitchFamily="34" charset="0"/>
                        </a:rPr>
                        <a:t>Да</a:t>
                      </a:r>
                      <a:endParaRPr lang="ru-RU" sz="1400" b="0">
                        <a:latin typeface="Arial" pitchFamily="34" charset="0"/>
                        <a:ea typeface="Calibri"/>
                        <a:cs typeface="Arial" pitchFamily="34" charset="0"/>
                      </a:endParaRPr>
                    </a:p>
                  </a:txBody>
                  <a:tcPr marL="68580" marR="68580" marT="0" marB="0" anchor="ctr">
                    <a:cell3D prstMaterial="dkEdge">
                      <a:bevel prst="riblet"/>
                      <a:lightRig rig="flood" dir="t"/>
                    </a:cell3D>
                  </a:tcPr>
                </a:tc>
                <a:tc>
                  <a:txBody>
                    <a:bodyPr/>
                    <a:lstStyle/>
                    <a:p>
                      <a:pPr algn="ctr">
                        <a:spcAft>
                          <a:spcPts val="0"/>
                        </a:spcAft>
                      </a:pPr>
                      <a:r>
                        <a:rPr lang="ru-RU" sz="1400" b="0">
                          <a:latin typeface="Arial" pitchFamily="34" charset="0"/>
                          <a:cs typeface="Arial" pitchFamily="34" charset="0"/>
                        </a:rPr>
                        <a:t>41,2%</a:t>
                      </a:r>
                      <a:endParaRPr lang="ru-RU" sz="1400" b="0">
                        <a:latin typeface="Arial" pitchFamily="34" charset="0"/>
                        <a:ea typeface="Calibri"/>
                        <a:cs typeface="Arial" pitchFamily="34" charset="0"/>
                      </a:endParaRPr>
                    </a:p>
                  </a:txBody>
                  <a:tcPr marL="68580" marR="68580" marT="0" marB="0" anchor="ctr">
                    <a:cell3D prstMaterial="dkEdge">
                      <a:bevel prst="riblet"/>
                      <a:lightRig rig="flood" dir="t"/>
                    </a:cell3D>
                  </a:tcPr>
                </a:tc>
                <a:tc>
                  <a:txBody>
                    <a:bodyPr/>
                    <a:lstStyle/>
                    <a:p>
                      <a:pPr algn="ctr">
                        <a:spcAft>
                          <a:spcPts val="0"/>
                        </a:spcAft>
                      </a:pPr>
                      <a:r>
                        <a:rPr lang="ru-RU" sz="1400" b="0">
                          <a:latin typeface="Arial" pitchFamily="34" charset="0"/>
                          <a:cs typeface="Arial" pitchFamily="34" charset="0"/>
                        </a:rPr>
                        <a:t>40,4%</a:t>
                      </a:r>
                      <a:endParaRPr lang="ru-RU" sz="1400" b="0">
                        <a:latin typeface="Arial" pitchFamily="34" charset="0"/>
                        <a:ea typeface="Calibri"/>
                        <a:cs typeface="Arial" pitchFamily="34" charset="0"/>
                      </a:endParaRPr>
                    </a:p>
                  </a:txBody>
                  <a:tcPr marL="68580" marR="68580" marT="0" marB="0" anchor="ctr">
                    <a:cell3D prstMaterial="dkEdge">
                      <a:bevel prst="riblet"/>
                      <a:lightRig rig="flood" dir="t"/>
                    </a:cell3D>
                  </a:tcPr>
                </a:tc>
                <a:tc>
                  <a:txBody>
                    <a:bodyPr/>
                    <a:lstStyle/>
                    <a:p>
                      <a:pPr algn="ctr">
                        <a:spcAft>
                          <a:spcPts val="0"/>
                        </a:spcAft>
                      </a:pPr>
                      <a:r>
                        <a:rPr lang="ru-RU" sz="1400" b="0" dirty="0">
                          <a:latin typeface="Arial" pitchFamily="34" charset="0"/>
                          <a:cs typeface="Arial" pitchFamily="34" charset="0"/>
                        </a:rPr>
                        <a:t>42,6%</a:t>
                      </a:r>
                      <a:endParaRPr lang="ru-RU" sz="1400" b="0" dirty="0">
                        <a:latin typeface="Arial" pitchFamily="34" charset="0"/>
                        <a:ea typeface="Calibri"/>
                        <a:cs typeface="Arial" pitchFamily="34" charset="0"/>
                      </a:endParaRPr>
                    </a:p>
                  </a:txBody>
                  <a:tcPr marL="68580" marR="68580" marT="0" marB="0" anchor="ctr">
                    <a:cell3D prstMaterial="dkEdge">
                      <a:bevel prst="riblet"/>
                      <a:lightRig rig="flood" dir="t"/>
                    </a:cell3D>
                  </a:tcPr>
                </a:tc>
              </a:tr>
              <a:tr h="418505">
                <a:tc vMerge="1">
                  <a:txBody>
                    <a:bodyPr/>
                    <a:lstStyle/>
                    <a:p>
                      <a:endParaRPr lang="ru-RU"/>
                    </a:p>
                  </a:txBody>
                  <a:tcPr/>
                </a:tc>
                <a:tc>
                  <a:txBody>
                    <a:bodyPr/>
                    <a:lstStyle/>
                    <a:p>
                      <a:pPr algn="ctr">
                        <a:spcAft>
                          <a:spcPts val="0"/>
                        </a:spcAft>
                      </a:pPr>
                      <a:r>
                        <a:rPr lang="ru-RU" sz="1400" b="0" dirty="0">
                          <a:latin typeface="Arial" pitchFamily="34" charset="0"/>
                          <a:cs typeface="Arial" pitchFamily="34" charset="0"/>
                        </a:rPr>
                        <a:t>Нет</a:t>
                      </a:r>
                      <a:endParaRPr lang="ru-RU" sz="1400" b="0" dirty="0">
                        <a:latin typeface="Arial" pitchFamily="34" charset="0"/>
                        <a:ea typeface="Calibri"/>
                        <a:cs typeface="Arial" pitchFamily="34" charset="0"/>
                      </a:endParaRPr>
                    </a:p>
                  </a:txBody>
                  <a:tcPr marL="68580" marR="68580" marT="0" marB="0" anchor="ctr">
                    <a:cell3D prstMaterial="dkEdge">
                      <a:bevel prst="riblet"/>
                      <a:lightRig rig="flood" dir="t"/>
                    </a:cell3D>
                  </a:tcPr>
                </a:tc>
                <a:tc>
                  <a:txBody>
                    <a:bodyPr/>
                    <a:lstStyle/>
                    <a:p>
                      <a:pPr algn="ctr">
                        <a:spcAft>
                          <a:spcPts val="0"/>
                        </a:spcAft>
                      </a:pPr>
                      <a:r>
                        <a:rPr lang="ru-RU" sz="1400" b="0">
                          <a:latin typeface="Arial" pitchFamily="34" charset="0"/>
                          <a:cs typeface="Arial" pitchFamily="34" charset="0"/>
                        </a:rPr>
                        <a:t>58,8%</a:t>
                      </a:r>
                      <a:endParaRPr lang="ru-RU" sz="1400" b="0">
                        <a:latin typeface="Arial" pitchFamily="34" charset="0"/>
                        <a:ea typeface="Calibri"/>
                        <a:cs typeface="Arial" pitchFamily="34" charset="0"/>
                      </a:endParaRPr>
                    </a:p>
                  </a:txBody>
                  <a:tcPr marL="68580" marR="68580" marT="0" marB="0" anchor="ctr">
                    <a:cell3D prstMaterial="dkEdge">
                      <a:bevel prst="riblet"/>
                      <a:lightRig rig="flood" dir="t"/>
                    </a:cell3D>
                  </a:tcPr>
                </a:tc>
                <a:tc>
                  <a:txBody>
                    <a:bodyPr/>
                    <a:lstStyle/>
                    <a:p>
                      <a:pPr algn="ctr">
                        <a:spcAft>
                          <a:spcPts val="0"/>
                        </a:spcAft>
                      </a:pPr>
                      <a:r>
                        <a:rPr lang="ru-RU" sz="1400" b="0">
                          <a:latin typeface="Arial" pitchFamily="34" charset="0"/>
                          <a:cs typeface="Arial" pitchFamily="34" charset="0"/>
                        </a:rPr>
                        <a:t>59,6%</a:t>
                      </a:r>
                      <a:endParaRPr lang="ru-RU" sz="1400" b="0">
                        <a:latin typeface="Arial" pitchFamily="34" charset="0"/>
                        <a:ea typeface="Calibri"/>
                        <a:cs typeface="Arial" pitchFamily="34" charset="0"/>
                      </a:endParaRPr>
                    </a:p>
                  </a:txBody>
                  <a:tcPr marL="68580" marR="68580" marT="0" marB="0" anchor="ctr">
                    <a:cell3D prstMaterial="dkEdge">
                      <a:bevel prst="riblet"/>
                      <a:lightRig rig="flood" dir="t"/>
                    </a:cell3D>
                  </a:tcPr>
                </a:tc>
                <a:tc>
                  <a:txBody>
                    <a:bodyPr/>
                    <a:lstStyle/>
                    <a:p>
                      <a:pPr algn="ctr">
                        <a:spcAft>
                          <a:spcPts val="0"/>
                        </a:spcAft>
                      </a:pPr>
                      <a:r>
                        <a:rPr lang="ru-RU" sz="1400" b="0" dirty="0">
                          <a:latin typeface="Arial" pitchFamily="34" charset="0"/>
                          <a:cs typeface="Arial" pitchFamily="34" charset="0"/>
                        </a:rPr>
                        <a:t>57,4%</a:t>
                      </a:r>
                      <a:endParaRPr lang="ru-RU" sz="1400" b="0" dirty="0">
                        <a:latin typeface="Arial" pitchFamily="34" charset="0"/>
                        <a:ea typeface="Calibri"/>
                        <a:cs typeface="Arial" pitchFamily="34" charset="0"/>
                      </a:endParaRPr>
                    </a:p>
                  </a:txBody>
                  <a:tcPr marL="68580" marR="68580" marT="0" marB="0" anchor="ctr">
                    <a:cell3D prstMaterial="dkEdge">
                      <a:bevel prst="riblet"/>
                      <a:lightRig rig="flood" dir="t"/>
                    </a:cell3D>
                  </a:tcPr>
                </a:tc>
              </a:tr>
            </a:tbl>
          </a:graphicData>
        </a:graphic>
      </p:graphicFrame>
    </p:spTree>
    <p:extLst>
      <p:ext uri="{BB962C8B-B14F-4D97-AF65-F5344CB8AC3E}">
        <p14:creationId xmlns="" xmlns:p14="http://schemas.microsoft.com/office/powerpoint/2010/main" val="3897306481"/>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Rectangle 44"/>
          <p:cNvSpPr>
            <a:spLocks noChangeArrowheads="1"/>
          </p:cNvSpPr>
          <p:nvPr/>
        </p:nvSpPr>
        <p:spPr bwMode="auto">
          <a:xfrm>
            <a:off x="0" y="0"/>
            <a:ext cx="9144000" cy="881063"/>
          </a:xfrm>
          <a:prstGeom prst="rect">
            <a:avLst/>
          </a:prstGeom>
          <a:solidFill>
            <a:srgbClr val="97C4FF">
              <a:alpha val="45882"/>
            </a:srgbClr>
          </a:solidFill>
          <a:ln w="19050">
            <a:noFill/>
            <a:miter lim="800000"/>
            <a:headEnd/>
            <a:tailEnd/>
          </a:ln>
        </p:spPr>
        <p:txBody>
          <a:bodyPr wrap="none" lIns="36731" tIns="36731" rIns="36731" bIns="36731" anchor="ctr"/>
          <a:lstStyle/>
          <a:p>
            <a:pPr defTabSz="933450"/>
            <a:endParaRPr lang="ru-RU" sz="1200" b="1">
              <a:cs typeface="Arial" pitchFamily="34" charset="0"/>
            </a:endParaRPr>
          </a:p>
        </p:txBody>
      </p:sp>
      <p:sp>
        <p:nvSpPr>
          <p:cNvPr id="1029" name="Text Box 8"/>
          <p:cNvSpPr txBox="1">
            <a:spLocks noChangeArrowheads="1"/>
          </p:cNvSpPr>
          <p:nvPr/>
        </p:nvSpPr>
        <p:spPr bwMode="auto">
          <a:xfrm>
            <a:off x="900113" y="260350"/>
            <a:ext cx="2519362" cy="365125"/>
          </a:xfrm>
          <a:prstGeom prst="rect">
            <a:avLst/>
          </a:prstGeom>
          <a:noFill/>
          <a:ln w="9525">
            <a:noFill/>
            <a:miter lim="800000"/>
            <a:headEnd/>
            <a:tailEnd/>
          </a:ln>
        </p:spPr>
        <p:txBody>
          <a:bodyPr lIns="93296" tIns="46648" rIns="93296" bIns="46648">
            <a:spAutoFit/>
          </a:bodyPr>
          <a:lstStyle/>
          <a:p>
            <a:pPr defTabSz="933450">
              <a:spcBef>
                <a:spcPct val="50000"/>
              </a:spcBef>
            </a:pPr>
            <a:r>
              <a:rPr lang="ru-RU" sz="900" b="1">
                <a:solidFill>
                  <a:srgbClr val="0033CC"/>
                </a:solidFill>
                <a:latin typeface="AvantGarde Md BT" pitchFamily="34" charset="0"/>
                <a:cs typeface="Arial" pitchFamily="34" charset="0"/>
              </a:rPr>
              <a:t>ГБУЗ ЯО «Ярославская областная клиническая наркологическая больница</a:t>
            </a:r>
          </a:p>
        </p:txBody>
      </p:sp>
      <p:sp>
        <p:nvSpPr>
          <p:cNvPr id="1030" name="Line 9"/>
          <p:cNvSpPr>
            <a:spLocks noChangeShapeType="1"/>
          </p:cNvSpPr>
          <p:nvPr/>
        </p:nvSpPr>
        <p:spPr bwMode="auto">
          <a:xfrm>
            <a:off x="487363" y="652463"/>
            <a:ext cx="1690687" cy="0"/>
          </a:xfrm>
          <a:prstGeom prst="line">
            <a:avLst/>
          </a:prstGeom>
          <a:noFill/>
          <a:ln w="28575">
            <a:solidFill>
              <a:schemeClr val="bg1"/>
            </a:solidFill>
            <a:round/>
            <a:headEnd/>
            <a:tailEnd/>
          </a:ln>
        </p:spPr>
        <p:txBody>
          <a:bodyPr/>
          <a:lstStyle/>
          <a:p>
            <a:endParaRPr lang="ru-RU"/>
          </a:p>
        </p:txBody>
      </p:sp>
      <p:sp>
        <p:nvSpPr>
          <p:cNvPr id="1031" name="Line 10"/>
          <p:cNvSpPr>
            <a:spLocks noChangeShapeType="1"/>
          </p:cNvSpPr>
          <p:nvPr/>
        </p:nvSpPr>
        <p:spPr bwMode="auto">
          <a:xfrm>
            <a:off x="487363" y="692150"/>
            <a:ext cx="1690687" cy="0"/>
          </a:xfrm>
          <a:prstGeom prst="line">
            <a:avLst/>
          </a:prstGeom>
          <a:noFill/>
          <a:ln w="28575">
            <a:solidFill>
              <a:srgbClr val="0066FF"/>
            </a:solidFill>
            <a:round/>
            <a:headEnd/>
            <a:tailEnd/>
          </a:ln>
        </p:spPr>
        <p:txBody>
          <a:bodyPr/>
          <a:lstStyle/>
          <a:p>
            <a:endParaRPr lang="ru-RU"/>
          </a:p>
        </p:txBody>
      </p:sp>
      <p:pic>
        <p:nvPicPr>
          <p:cNvPr id="1032" name="Рисунок 3" descr="ЯОКНБ-лого-ЦВЕТ.jpg"/>
          <p:cNvPicPr>
            <a:picLocks noChangeAspect="1"/>
          </p:cNvPicPr>
          <p:nvPr/>
        </p:nvPicPr>
        <p:blipFill>
          <a:blip r:embed="rId3" cstate="print">
            <a:clrChange>
              <a:clrFrom>
                <a:srgbClr val="FCFBFB"/>
              </a:clrFrom>
              <a:clrTo>
                <a:srgbClr val="FCFBFB">
                  <a:alpha val="0"/>
                </a:srgbClr>
              </a:clrTo>
            </a:clrChange>
          </a:blip>
          <a:srcRect/>
          <a:stretch>
            <a:fillRect/>
          </a:stretch>
        </p:blipFill>
        <p:spPr bwMode="auto">
          <a:xfrm>
            <a:off x="250825" y="47625"/>
            <a:ext cx="649288" cy="522288"/>
          </a:xfrm>
          <a:prstGeom prst="rect">
            <a:avLst/>
          </a:prstGeom>
          <a:noFill/>
          <a:ln w="9525">
            <a:noFill/>
            <a:miter lim="800000"/>
            <a:headEnd/>
            <a:tailEnd/>
          </a:ln>
        </p:spPr>
      </p:pic>
      <p:sp>
        <p:nvSpPr>
          <p:cNvPr id="13" name="Прямоугольник 12"/>
          <p:cNvSpPr/>
          <p:nvPr/>
        </p:nvSpPr>
        <p:spPr>
          <a:xfrm>
            <a:off x="112713" y="873111"/>
            <a:ext cx="180474" cy="5429264"/>
          </a:xfrm>
          <a:prstGeom prst="rect">
            <a:avLst/>
          </a:prstGeom>
          <a:solidFill>
            <a:schemeClr val="bg1">
              <a:lumMod val="85000"/>
            </a:schemeClr>
          </a:solidFill>
          <a:ln>
            <a:noFill/>
          </a:ln>
          <a:effectLst>
            <a:innerShdw blurRad="63500" dist="254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cxnSp>
        <p:nvCxnSpPr>
          <p:cNvPr id="17" name="Прямая соединительная линия 16"/>
          <p:cNvCxnSpPr/>
          <p:nvPr/>
        </p:nvCxnSpPr>
        <p:spPr>
          <a:xfrm>
            <a:off x="1470025" y="6523038"/>
            <a:ext cx="6572250" cy="1587"/>
          </a:xfrm>
          <a:prstGeom prst="line">
            <a:avLst/>
          </a:prstGeom>
          <a:ln w="38100" cap="rnd">
            <a:solidFill>
              <a:srgbClr val="005EA4"/>
            </a:solidFill>
          </a:ln>
        </p:spPr>
        <p:style>
          <a:lnRef idx="1">
            <a:schemeClr val="accent1"/>
          </a:lnRef>
          <a:fillRef idx="0">
            <a:schemeClr val="accent1"/>
          </a:fillRef>
          <a:effectRef idx="0">
            <a:schemeClr val="accent1"/>
          </a:effectRef>
          <a:fontRef idx="minor">
            <a:schemeClr val="tx1"/>
          </a:fontRef>
        </p:style>
      </p:cxnSp>
      <p:sp>
        <p:nvSpPr>
          <p:cNvPr id="1037" name="Rectangle 44"/>
          <p:cNvSpPr>
            <a:spLocks noChangeArrowheads="1"/>
          </p:cNvSpPr>
          <p:nvPr/>
        </p:nvSpPr>
        <p:spPr bwMode="auto">
          <a:xfrm>
            <a:off x="0" y="6308725"/>
            <a:ext cx="9144000" cy="576263"/>
          </a:xfrm>
          <a:prstGeom prst="rect">
            <a:avLst/>
          </a:prstGeom>
          <a:solidFill>
            <a:srgbClr val="C0C0C0">
              <a:alpha val="45882"/>
            </a:srgbClr>
          </a:solidFill>
          <a:ln w="19050">
            <a:noFill/>
            <a:miter lim="800000"/>
            <a:headEnd/>
            <a:tailEnd/>
          </a:ln>
        </p:spPr>
        <p:txBody>
          <a:bodyPr wrap="none" lIns="36731" tIns="36731" rIns="36731" bIns="36731" anchor="ctr"/>
          <a:lstStyle/>
          <a:p>
            <a:pPr defTabSz="933450"/>
            <a:endParaRPr lang="ru-RU" sz="1200" b="1">
              <a:cs typeface="Arial" pitchFamily="34" charset="0"/>
            </a:endParaRPr>
          </a:p>
        </p:txBody>
      </p:sp>
      <p:sp>
        <p:nvSpPr>
          <p:cNvPr id="15" name="Прямоугольный треугольник 14"/>
          <p:cNvSpPr/>
          <p:nvPr/>
        </p:nvSpPr>
        <p:spPr>
          <a:xfrm flipH="1">
            <a:off x="8113357" y="6096854"/>
            <a:ext cx="1024572" cy="782782"/>
          </a:xfrm>
          <a:prstGeom prst="rtTriangle">
            <a:avLst/>
          </a:prstGeom>
          <a:solidFill>
            <a:schemeClr val="bg1">
              <a:lumMod val="7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1055" name="Заголовок 1"/>
          <p:cNvSpPr>
            <a:spLocks/>
          </p:cNvSpPr>
          <p:nvPr/>
        </p:nvSpPr>
        <p:spPr bwMode="auto">
          <a:xfrm>
            <a:off x="3714750" y="71438"/>
            <a:ext cx="5072063" cy="714375"/>
          </a:xfrm>
          <a:prstGeom prst="rect">
            <a:avLst/>
          </a:prstGeom>
          <a:noFill/>
          <a:ln w="9525">
            <a:noFill/>
            <a:miter lim="800000"/>
            <a:headEnd/>
            <a:tailEnd/>
          </a:ln>
        </p:spPr>
        <p:txBody>
          <a:bodyPr anchor="ctr"/>
          <a:lstStyle/>
          <a:p>
            <a:pPr algn="ctr"/>
            <a:r>
              <a:rPr lang="ru-RU" sz="2000" b="1" dirty="0" smtClean="0">
                <a:solidFill>
                  <a:srgbClr val="000066"/>
                </a:solidFill>
                <a:cs typeface="Arial" pitchFamily="34" charset="0"/>
              </a:rPr>
              <a:t>Частота употребления </a:t>
            </a:r>
          </a:p>
          <a:p>
            <a:pPr algn="ctr"/>
            <a:r>
              <a:rPr lang="ru-RU" sz="2000" b="1" dirty="0" smtClean="0">
                <a:solidFill>
                  <a:srgbClr val="000066"/>
                </a:solidFill>
                <a:cs typeface="Arial" pitchFamily="34" charset="0"/>
              </a:rPr>
              <a:t>алкогольных напитков</a:t>
            </a:r>
            <a:endParaRPr lang="ru-RU" sz="2000" b="1" dirty="0">
              <a:solidFill>
                <a:srgbClr val="000066"/>
              </a:solidFill>
              <a:cs typeface="Arial" pitchFamily="34" charset="0"/>
            </a:endParaRPr>
          </a:p>
        </p:txBody>
      </p:sp>
      <p:graphicFrame>
        <p:nvGraphicFramePr>
          <p:cNvPr id="20" name="Диаграмма 19"/>
          <p:cNvGraphicFramePr/>
          <p:nvPr/>
        </p:nvGraphicFramePr>
        <p:xfrm>
          <a:off x="395536" y="1124744"/>
          <a:ext cx="8640960" cy="482453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 xmlns:p14="http://schemas.microsoft.com/office/powerpoint/2010/main" val="128016089"/>
      </p:ext>
    </p:extLst>
  </p:cSld>
  <p:clrMapOvr>
    <a:masterClrMapping/>
  </p:clrMapOvr>
  <p:transition>
    <p:cover dir="ld"/>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Rectangle 44"/>
          <p:cNvSpPr>
            <a:spLocks noChangeArrowheads="1"/>
          </p:cNvSpPr>
          <p:nvPr/>
        </p:nvSpPr>
        <p:spPr bwMode="auto">
          <a:xfrm>
            <a:off x="0" y="0"/>
            <a:ext cx="9144000" cy="881063"/>
          </a:xfrm>
          <a:prstGeom prst="rect">
            <a:avLst/>
          </a:prstGeom>
          <a:solidFill>
            <a:srgbClr val="97C4FF">
              <a:alpha val="45882"/>
            </a:srgbClr>
          </a:solidFill>
          <a:ln w="19050">
            <a:noFill/>
            <a:miter lim="800000"/>
            <a:headEnd/>
            <a:tailEnd/>
          </a:ln>
        </p:spPr>
        <p:txBody>
          <a:bodyPr wrap="none" lIns="36731" tIns="36731" rIns="36731" bIns="36731" anchor="ctr"/>
          <a:lstStyle/>
          <a:p>
            <a:pPr defTabSz="933450"/>
            <a:endParaRPr lang="ru-RU" sz="1200" b="1">
              <a:cs typeface="Arial" pitchFamily="34" charset="0"/>
            </a:endParaRPr>
          </a:p>
        </p:txBody>
      </p:sp>
      <p:sp>
        <p:nvSpPr>
          <p:cNvPr id="1029" name="Text Box 8"/>
          <p:cNvSpPr txBox="1">
            <a:spLocks noChangeArrowheads="1"/>
          </p:cNvSpPr>
          <p:nvPr/>
        </p:nvSpPr>
        <p:spPr bwMode="auto">
          <a:xfrm>
            <a:off x="900113" y="260350"/>
            <a:ext cx="2519362" cy="365125"/>
          </a:xfrm>
          <a:prstGeom prst="rect">
            <a:avLst/>
          </a:prstGeom>
          <a:noFill/>
          <a:ln w="9525">
            <a:noFill/>
            <a:miter lim="800000"/>
            <a:headEnd/>
            <a:tailEnd/>
          </a:ln>
        </p:spPr>
        <p:txBody>
          <a:bodyPr lIns="93296" tIns="46648" rIns="93296" bIns="46648">
            <a:spAutoFit/>
          </a:bodyPr>
          <a:lstStyle/>
          <a:p>
            <a:pPr defTabSz="933450">
              <a:spcBef>
                <a:spcPct val="50000"/>
              </a:spcBef>
            </a:pPr>
            <a:r>
              <a:rPr lang="ru-RU" sz="900" b="1">
                <a:solidFill>
                  <a:srgbClr val="0033CC"/>
                </a:solidFill>
                <a:latin typeface="AvantGarde Md BT" pitchFamily="34" charset="0"/>
                <a:cs typeface="Arial" pitchFamily="34" charset="0"/>
              </a:rPr>
              <a:t>ГБУЗ ЯО «Ярославская областная клиническая наркологическая больница</a:t>
            </a:r>
          </a:p>
        </p:txBody>
      </p:sp>
      <p:sp>
        <p:nvSpPr>
          <p:cNvPr id="1030" name="Line 9"/>
          <p:cNvSpPr>
            <a:spLocks noChangeShapeType="1"/>
          </p:cNvSpPr>
          <p:nvPr/>
        </p:nvSpPr>
        <p:spPr bwMode="auto">
          <a:xfrm>
            <a:off x="487363" y="652463"/>
            <a:ext cx="1690687" cy="0"/>
          </a:xfrm>
          <a:prstGeom prst="line">
            <a:avLst/>
          </a:prstGeom>
          <a:noFill/>
          <a:ln w="28575">
            <a:solidFill>
              <a:schemeClr val="bg1"/>
            </a:solidFill>
            <a:round/>
            <a:headEnd/>
            <a:tailEnd/>
          </a:ln>
        </p:spPr>
        <p:txBody>
          <a:bodyPr/>
          <a:lstStyle/>
          <a:p>
            <a:endParaRPr lang="ru-RU"/>
          </a:p>
        </p:txBody>
      </p:sp>
      <p:sp>
        <p:nvSpPr>
          <p:cNvPr id="1031" name="Line 10"/>
          <p:cNvSpPr>
            <a:spLocks noChangeShapeType="1"/>
          </p:cNvSpPr>
          <p:nvPr/>
        </p:nvSpPr>
        <p:spPr bwMode="auto">
          <a:xfrm>
            <a:off x="487363" y="692150"/>
            <a:ext cx="1690687" cy="0"/>
          </a:xfrm>
          <a:prstGeom prst="line">
            <a:avLst/>
          </a:prstGeom>
          <a:noFill/>
          <a:ln w="28575">
            <a:solidFill>
              <a:srgbClr val="0066FF"/>
            </a:solidFill>
            <a:round/>
            <a:headEnd/>
            <a:tailEnd/>
          </a:ln>
        </p:spPr>
        <p:txBody>
          <a:bodyPr/>
          <a:lstStyle/>
          <a:p>
            <a:endParaRPr lang="ru-RU"/>
          </a:p>
        </p:txBody>
      </p:sp>
      <p:pic>
        <p:nvPicPr>
          <p:cNvPr id="1032" name="Рисунок 3" descr="ЯОКНБ-лого-ЦВЕТ.jpg"/>
          <p:cNvPicPr>
            <a:picLocks noChangeAspect="1"/>
          </p:cNvPicPr>
          <p:nvPr/>
        </p:nvPicPr>
        <p:blipFill>
          <a:blip r:embed="rId3" cstate="print">
            <a:clrChange>
              <a:clrFrom>
                <a:srgbClr val="FCFBFB"/>
              </a:clrFrom>
              <a:clrTo>
                <a:srgbClr val="FCFBFB">
                  <a:alpha val="0"/>
                </a:srgbClr>
              </a:clrTo>
            </a:clrChange>
          </a:blip>
          <a:srcRect/>
          <a:stretch>
            <a:fillRect/>
          </a:stretch>
        </p:blipFill>
        <p:spPr bwMode="auto">
          <a:xfrm>
            <a:off x="250825" y="47625"/>
            <a:ext cx="649288" cy="522288"/>
          </a:xfrm>
          <a:prstGeom prst="rect">
            <a:avLst/>
          </a:prstGeom>
          <a:noFill/>
          <a:ln w="9525">
            <a:noFill/>
            <a:miter lim="800000"/>
            <a:headEnd/>
            <a:tailEnd/>
          </a:ln>
        </p:spPr>
      </p:pic>
      <p:sp>
        <p:nvSpPr>
          <p:cNvPr id="13" name="Прямоугольник 12"/>
          <p:cNvSpPr/>
          <p:nvPr/>
        </p:nvSpPr>
        <p:spPr>
          <a:xfrm>
            <a:off x="112713" y="873111"/>
            <a:ext cx="180474" cy="5429264"/>
          </a:xfrm>
          <a:prstGeom prst="rect">
            <a:avLst/>
          </a:prstGeom>
          <a:solidFill>
            <a:schemeClr val="bg1">
              <a:lumMod val="85000"/>
            </a:schemeClr>
          </a:solidFill>
          <a:ln>
            <a:noFill/>
          </a:ln>
          <a:effectLst>
            <a:innerShdw blurRad="63500" dist="254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cxnSp>
        <p:nvCxnSpPr>
          <p:cNvPr id="17" name="Прямая соединительная линия 16"/>
          <p:cNvCxnSpPr/>
          <p:nvPr/>
        </p:nvCxnSpPr>
        <p:spPr>
          <a:xfrm>
            <a:off x="1470025" y="6523038"/>
            <a:ext cx="6572250" cy="1587"/>
          </a:xfrm>
          <a:prstGeom prst="line">
            <a:avLst/>
          </a:prstGeom>
          <a:ln w="38100" cap="rnd">
            <a:solidFill>
              <a:srgbClr val="005EA4"/>
            </a:solidFill>
          </a:ln>
        </p:spPr>
        <p:style>
          <a:lnRef idx="1">
            <a:schemeClr val="accent1"/>
          </a:lnRef>
          <a:fillRef idx="0">
            <a:schemeClr val="accent1"/>
          </a:fillRef>
          <a:effectRef idx="0">
            <a:schemeClr val="accent1"/>
          </a:effectRef>
          <a:fontRef idx="minor">
            <a:schemeClr val="tx1"/>
          </a:fontRef>
        </p:style>
      </p:cxnSp>
      <p:sp>
        <p:nvSpPr>
          <p:cNvPr id="1037" name="Rectangle 44"/>
          <p:cNvSpPr>
            <a:spLocks noChangeArrowheads="1"/>
          </p:cNvSpPr>
          <p:nvPr/>
        </p:nvSpPr>
        <p:spPr bwMode="auto">
          <a:xfrm>
            <a:off x="0" y="6308725"/>
            <a:ext cx="9144000" cy="576263"/>
          </a:xfrm>
          <a:prstGeom prst="rect">
            <a:avLst/>
          </a:prstGeom>
          <a:solidFill>
            <a:srgbClr val="C0C0C0">
              <a:alpha val="45882"/>
            </a:srgbClr>
          </a:solidFill>
          <a:ln w="19050">
            <a:noFill/>
            <a:miter lim="800000"/>
            <a:headEnd/>
            <a:tailEnd/>
          </a:ln>
        </p:spPr>
        <p:txBody>
          <a:bodyPr wrap="none" lIns="36731" tIns="36731" rIns="36731" bIns="36731" anchor="ctr"/>
          <a:lstStyle/>
          <a:p>
            <a:pPr defTabSz="933450"/>
            <a:endParaRPr lang="ru-RU" sz="1200" b="1">
              <a:cs typeface="Arial" pitchFamily="34" charset="0"/>
            </a:endParaRPr>
          </a:p>
        </p:txBody>
      </p:sp>
      <p:sp>
        <p:nvSpPr>
          <p:cNvPr id="15" name="Прямоугольный треугольник 14"/>
          <p:cNvSpPr/>
          <p:nvPr/>
        </p:nvSpPr>
        <p:spPr>
          <a:xfrm flipH="1">
            <a:off x="8113357" y="6096854"/>
            <a:ext cx="1024572" cy="782782"/>
          </a:xfrm>
          <a:prstGeom prst="rtTriangle">
            <a:avLst/>
          </a:prstGeom>
          <a:solidFill>
            <a:schemeClr val="bg1">
              <a:lumMod val="7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1055" name="Заголовок 1"/>
          <p:cNvSpPr>
            <a:spLocks/>
          </p:cNvSpPr>
          <p:nvPr/>
        </p:nvSpPr>
        <p:spPr bwMode="auto">
          <a:xfrm>
            <a:off x="3669555" y="71438"/>
            <a:ext cx="5294933" cy="714375"/>
          </a:xfrm>
          <a:prstGeom prst="rect">
            <a:avLst/>
          </a:prstGeom>
          <a:noFill/>
          <a:ln w="9525">
            <a:noFill/>
            <a:miter lim="800000"/>
            <a:headEnd/>
            <a:tailEnd/>
          </a:ln>
        </p:spPr>
        <p:txBody>
          <a:bodyPr anchor="ctr"/>
          <a:lstStyle/>
          <a:p>
            <a:pPr algn="ctr"/>
            <a:r>
              <a:rPr lang="ru-RU" sz="2000" b="1" dirty="0" smtClean="0">
                <a:solidFill>
                  <a:srgbClr val="000066"/>
                </a:solidFill>
                <a:cs typeface="Arial" pitchFamily="34" charset="0"/>
              </a:rPr>
              <a:t>Употребление различных видов алкогольных напитков в день выпивки</a:t>
            </a:r>
            <a:endParaRPr lang="ru-RU" sz="2000" b="1" dirty="0">
              <a:solidFill>
                <a:srgbClr val="000066"/>
              </a:solidFill>
              <a:cs typeface="Arial" pitchFamily="34" charset="0"/>
            </a:endParaRPr>
          </a:p>
        </p:txBody>
      </p:sp>
      <p:graphicFrame>
        <p:nvGraphicFramePr>
          <p:cNvPr id="20" name="Диаграмма 19"/>
          <p:cNvGraphicFramePr/>
          <p:nvPr/>
        </p:nvGraphicFramePr>
        <p:xfrm>
          <a:off x="395536" y="980728"/>
          <a:ext cx="8640960" cy="518457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 xmlns:p14="http://schemas.microsoft.com/office/powerpoint/2010/main" val="128016089"/>
      </p:ext>
    </p:extLst>
  </p:cSld>
  <p:clrMapOvr>
    <a:masterClrMapping/>
  </p:clrMapOvr>
  <p:transition>
    <p:cover dir="ld"/>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44"/>
          <p:cNvSpPr>
            <a:spLocks noChangeArrowheads="1"/>
          </p:cNvSpPr>
          <p:nvPr/>
        </p:nvSpPr>
        <p:spPr bwMode="auto">
          <a:xfrm>
            <a:off x="0" y="0"/>
            <a:ext cx="9144000" cy="881063"/>
          </a:xfrm>
          <a:prstGeom prst="rect">
            <a:avLst/>
          </a:prstGeom>
          <a:solidFill>
            <a:srgbClr val="C1DCFF">
              <a:alpha val="45490"/>
            </a:srgbClr>
          </a:solidFill>
          <a:ln w="19050">
            <a:noFill/>
            <a:miter lim="800000"/>
            <a:headEnd/>
            <a:tailEnd/>
          </a:ln>
        </p:spPr>
        <p:txBody>
          <a:bodyPr wrap="none" lIns="36731" tIns="36731" rIns="36731" bIns="36731" anchor="ctr"/>
          <a:lstStyle/>
          <a:p>
            <a:pPr defTabSz="933450"/>
            <a:endParaRPr lang="ru-RU" sz="1200" b="1">
              <a:cs typeface="Arial" pitchFamily="34" charset="0"/>
            </a:endParaRPr>
          </a:p>
        </p:txBody>
      </p:sp>
      <p:sp>
        <p:nvSpPr>
          <p:cNvPr id="63489" name="Rectangle 1"/>
          <p:cNvSpPr>
            <a:spLocks noChangeArrowheads="1"/>
          </p:cNvSpPr>
          <p:nvPr/>
        </p:nvSpPr>
        <p:spPr bwMode="auto">
          <a:xfrm>
            <a:off x="3707904" y="118373"/>
            <a:ext cx="5256584"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b="1" i="0" u="none" strike="noStrike" cap="all" normalizeH="0" dirty="0" smtClean="0">
                <a:ln>
                  <a:noFill/>
                </a:ln>
                <a:solidFill>
                  <a:srgbClr val="132DAD"/>
                </a:solidFill>
                <a:effectLst/>
                <a:latin typeface="Calibri" pitchFamily="34" charset="0"/>
                <a:ea typeface="Times New Roman" pitchFamily="18" charset="0"/>
                <a:cs typeface="Times New Roman" pitchFamily="18" charset="0"/>
              </a:rPr>
              <a:t>Нормы  употребления  алкоголя (рекомендации  ВОЗ)</a:t>
            </a:r>
            <a:endParaRPr kumimoji="0" lang="ru-RU" b="1" i="0" u="none" strike="noStrike" cap="all" normalizeH="0" dirty="0" smtClean="0">
              <a:ln>
                <a:noFill/>
              </a:ln>
              <a:solidFill>
                <a:srgbClr val="132DAD"/>
              </a:solidFill>
              <a:effectLst/>
              <a:latin typeface="Arial" pitchFamily="34" charset="0"/>
              <a:cs typeface="Arial" pitchFamily="34" charset="0"/>
            </a:endParaRPr>
          </a:p>
        </p:txBody>
      </p:sp>
      <p:sp>
        <p:nvSpPr>
          <p:cNvPr id="4" name="TextBox 3"/>
          <p:cNvSpPr txBox="1"/>
          <p:nvPr/>
        </p:nvSpPr>
        <p:spPr>
          <a:xfrm>
            <a:off x="107504" y="908720"/>
            <a:ext cx="9036496" cy="5878532"/>
          </a:xfrm>
          <a:prstGeom prst="rect">
            <a:avLst/>
          </a:prstGeom>
          <a:noFill/>
        </p:spPr>
        <p:txBody>
          <a:bodyPr wrap="square" rtlCol="0">
            <a:spAutoFit/>
          </a:bodyPr>
          <a:lstStyle/>
          <a:p>
            <a:r>
              <a:rPr lang="ru-RU" sz="1500" b="1" dirty="0" smtClean="0"/>
              <a:t>Одна порция алкоголя = 10 мл (8 г) этанола (чистого спирта)!</a:t>
            </a:r>
            <a:endParaRPr lang="ru-RU" sz="1500" dirty="0" smtClean="0"/>
          </a:p>
          <a:p>
            <a:r>
              <a:rPr lang="ru-RU" sz="1400" dirty="0" smtClean="0"/>
              <a:t/>
            </a:r>
            <a:br>
              <a:rPr lang="ru-RU" sz="1400" dirty="0" smtClean="0"/>
            </a:br>
            <a:r>
              <a:rPr lang="ru-RU" sz="1400" dirty="0" smtClean="0"/>
              <a:t>По уровню </a:t>
            </a:r>
            <a:r>
              <a:rPr lang="ru-RU" sz="1400" u="sng" dirty="0" smtClean="0"/>
              <a:t>риска развития отрицательных последствий </a:t>
            </a:r>
            <a:r>
              <a:rPr lang="ru-RU" sz="1400" dirty="0" smtClean="0"/>
              <a:t>для человека дозы алкоголя разбиты </a:t>
            </a:r>
            <a:r>
              <a:rPr lang="ru-RU" sz="1400" b="1" dirty="0" smtClean="0"/>
              <a:t>на три группы</a:t>
            </a:r>
            <a:r>
              <a:rPr lang="ru-RU" sz="1400" dirty="0" smtClean="0"/>
              <a:t>:  </a:t>
            </a:r>
          </a:p>
          <a:p>
            <a:pPr>
              <a:spcBef>
                <a:spcPts val="600"/>
              </a:spcBef>
            </a:pPr>
            <a:r>
              <a:rPr lang="ru-RU" sz="1400" b="1" dirty="0" smtClean="0"/>
              <a:t>Низкий уровень риска:</a:t>
            </a:r>
            <a:r>
              <a:rPr lang="ru-RU" sz="1400" dirty="0" smtClean="0"/>
              <a:t/>
            </a:r>
            <a:br>
              <a:rPr lang="ru-RU" sz="1400" dirty="0" smtClean="0"/>
            </a:br>
            <a:r>
              <a:rPr lang="ru-RU" sz="1400" dirty="0" smtClean="0"/>
              <a:t>Этот уровень подразумевает, что алкоголь </a:t>
            </a:r>
            <a:r>
              <a:rPr lang="ru-RU" sz="1400" u="sng" dirty="0" smtClean="0"/>
              <a:t>не оказывает выраженного отрицательного воздействия </a:t>
            </a:r>
            <a:r>
              <a:rPr lang="ru-RU" sz="1400" dirty="0" smtClean="0"/>
              <a:t>на здоровье и не вызовет значимых последствий. </a:t>
            </a:r>
            <a:br>
              <a:rPr lang="ru-RU" sz="1400" dirty="0" smtClean="0"/>
            </a:br>
            <a:r>
              <a:rPr lang="ru-RU" sz="1400" i="1" dirty="0" smtClean="0"/>
              <a:t>Для мужчин:</a:t>
            </a:r>
            <a:r>
              <a:rPr lang="ru-RU" sz="1400" dirty="0" smtClean="0"/>
              <a:t> 3 порции в день (30 мл этанола) или 21 порция (210 мл этанола) в неделю </a:t>
            </a:r>
            <a:r>
              <a:rPr lang="ru-RU" sz="1400" u="sng" dirty="0" smtClean="0"/>
              <a:t>с распределением по всей неделе</a:t>
            </a:r>
            <a:r>
              <a:rPr lang="ru-RU" sz="1400" dirty="0" smtClean="0"/>
              <a:t> (2 дня из 7 – без алкоголя). </a:t>
            </a:r>
            <a:br>
              <a:rPr lang="ru-RU" sz="1400" dirty="0" smtClean="0"/>
            </a:br>
            <a:r>
              <a:rPr lang="ru-RU" sz="1400" i="1" dirty="0" smtClean="0"/>
              <a:t>Для женщин:</a:t>
            </a:r>
            <a:r>
              <a:rPr lang="ru-RU" sz="1400" dirty="0" smtClean="0"/>
              <a:t> 2 порции в день (20 мл этанола) или 14 порций (140 мл этанола) в неделю </a:t>
            </a:r>
            <a:r>
              <a:rPr lang="ru-RU" sz="1400" u="sng" dirty="0" smtClean="0"/>
              <a:t>с распределением по всей неделе</a:t>
            </a:r>
            <a:r>
              <a:rPr lang="ru-RU" sz="1400" dirty="0" smtClean="0"/>
              <a:t> (2 дня из 7 – без алкоголя). </a:t>
            </a:r>
          </a:p>
          <a:p>
            <a:pPr>
              <a:spcBef>
                <a:spcPts val="600"/>
              </a:spcBef>
            </a:pPr>
            <a:r>
              <a:rPr lang="ru-RU" sz="1400" dirty="0" smtClean="0"/>
              <a:t>Мужчины: </a:t>
            </a:r>
            <a:br>
              <a:rPr lang="ru-RU" sz="1400" dirty="0" smtClean="0"/>
            </a:br>
            <a:r>
              <a:rPr lang="ru-RU" sz="1400" dirty="0" smtClean="0"/>
              <a:t>- до 3 порций в день (75 мл водки (40%) или 200 мл вина (15%) или 500 мл пива (6%).</a:t>
            </a:r>
            <a:br>
              <a:rPr lang="ru-RU" sz="1400" dirty="0" smtClean="0"/>
            </a:br>
            <a:r>
              <a:rPr lang="ru-RU" sz="1400" dirty="0" smtClean="0"/>
              <a:t>Женщины: </a:t>
            </a:r>
            <a:br>
              <a:rPr lang="ru-RU" sz="1400" dirty="0" smtClean="0"/>
            </a:br>
            <a:r>
              <a:rPr lang="ru-RU" sz="1400" dirty="0" smtClean="0"/>
              <a:t>- до 2 порций в день (50 мл водки (40%) или 130 мл вина (15%) или 330 мл пива (6%).</a:t>
            </a:r>
          </a:p>
          <a:p>
            <a:pPr>
              <a:spcBef>
                <a:spcPts val="600"/>
              </a:spcBef>
            </a:pPr>
            <a:r>
              <a:rPr lang="ru-RU" sz="1400" b="1" dirty="0" smtClean="0"/>
              <a:t>Опасный уровень риска:</a:t>
            </a:r>
            <a:r>
              <a:rPr lang="ru-RU" sz="1400" dirty="0" smtClean="0"/>
              <a:t/>
            </a:r>
            <a:br>
              <a:rPr lang="ru-RU" sz="1400" dirty="0" smtClean="0"/>
            </a:br>
            <a:r>
              <a:rPr lang="ru-RU" sz="1400" dirty="0" smtClean="0"/>
              <a:t>Этот уровень подразумевает, что алкоголь может нанести вашему организму серьезный вред – </a:t>
            </a:r>
            <a:r>
              <a:rPr lang="ru-RU" sz="1400" u="sng" dirty="0" smtClean="0"/>
              <a:t>повышение артериального давления, воздействие на печень, риск инсульта и др. </a:t>
            </a:r>
          </a:p>
          <a:p>
            <a:pPr>
              <a:spcBef>
                <a:spcPts val="600"/>
              </a:spcBef>
            </a:pPr>
            <a:r>
              <a:rPr lang="ru-RU" sz="1400" i="1" dirty="0" smtClean="0"/>
              <a:t>Для мужчин:</a:t>
            </a:r>
            <a:r>
              <a:rPr lang="ru-RU" sz="1400" dirty="0" smtClean="0"/>
              <a:t> 3-7 порций в день (30-70 мл этанола) или 22-49 (220-490 мл этанола) порций в неделю. </a:t>
            </a:r>
            <a:br>
              <a:rPr lang="ru-RU" sz="1400" dirty="0" smtClean="0"/>
            </a:br>
            <a:r>
              <a:rPr lang="ru-RU" sz="1400" i="1" dirty="0" smtClean="0"/>
              <a:t>Для женщин:</a:t>
            </a:r>
            <a:r>
              <a:rPr lang="ru-RU" sz="1400" dirty="0" smtClean="0"/>
              <a:t> 2-5 порций (20-50 мл этанола) в день или 15-35 порций (150-350 мл этанола) в неделю.</a:t>
            </a:r>
          </a:p>
          <a:p>
            <a:pPr>
              <a:spcBef>
                <a:spcPts val="600"/>
              </a:spcBef>
            </a:pPr>
            <a:r>
              <a:rPr lang="ru-RU" sz="1400" b="1" dirty="0" smtClean="0"/>
              <a:t>Вредный уровень риска:</a:t>
            </a:r>
            <a:r>
              <a:rPr lang="ru-RU" sz="1400" dirty="0" smtClean="0"/>
              <a:t/>
            </a:r>
            <a:br>
              <a:rPr lang="ru-RU" sz="1400" dirty="0" smtClean="0"/>
            </a:br>
            <a:r>
              <a:rPr lang="ru-RU" sz="1400" dirty="0" smtClean="0"/>
              <a:t>Алкоголь гарантированно приведет к </a:t>
            </a:r>
            <a:r>
              <a:rPr lang="ru-RU" sz="1400" u="sng" dirty="0" smtClean="0"/>
              <a:t>серьезным проблемам со здоровьем, психикой, личной и общественной жизнью. </a:t>
            </a:r>
          </a:p>
          <a:p>
            <a:r>
              <a:rPr lang="ru-RU" sz="1400" i="1" dirty="0" smtClean="0"/>
              <a:t>Для мужчин:</a:t>
            </a:r>
            <a:r>
              <a:rPr lang="ru-RU" sz="1400" dirty="0" smtClean="0"/>
              <a:t> более 7 порций (70 мл этанола) в день или более 49 порций (400 мл этанола) в неделю. </a:t>
            </a:r>
            <a:br>
              <a:rPr lang="ru-RU" sz="1400" dirty="0" smtClean="0"/>
            </a:br>
            <a:r>
              <a:rPr lang="ru-RU" sz="1400" i="1" dirty="0" smtClean="0"/>
              <a:t>Для женщин:</a:t>
            </a:r>
            <a:r>
              <a:rPr lang="ru-RU" sz="1400" dirty="0" smtClean="0"/>
              <a:t> более 5 порций (50 мл этанола) в день или более 35 порций (350 мл этанола) в неделю. </a:t>
            </a:r>
            <a:endParaRPr lang="ru-RU" sz="1400" dirty="0"/>
          </a:p>
        </p:txBody>
      </p:sp>
      <p:sp>
        <p:nvSpPr>
          <p:cNvPr id="10" name="Text Box 8"/>
          <p:cNvSpPr txBox="1">
            <a:spLocks noChangeArrowheads="1"/>
          </p:cNvSpPr>
          <p:nvPr/>
        </p:nvSpPr>
        <p:spPr bwMode="auto">
          <a:xfrm>
            <a:off x="900113" y="260350"/>
            <a:ext cx="2519362" cy="365125"/>
          </a:xfrm>
          <a:prstGeom prst="rect">
            <a:avLst/>
          </a:prstGeom>
          <a:noFill/>
          <a:ln w="9525">
            <a:noFill/>
            <a:miter lim="800000"/>
            <a:headEnd/>
            <a:tailEnd/>
          </a:ln>
        </p:spPr>
        <p:txBody>
          <a:bodyPr lIns="93296" tIns="46648" rIns="93296" bIns="46648">
            <a:spAutoFit/>
          </a:bodyPr>
          <a:lstStyle/>
          <a:p>
            <a:pPr defTabSz="933450">
              <a:spcBef>
                <a:spcPct val="50000"/>
              </a:spcBef>
            </a:pPr>
            <a:r>
              <a:rPr lang="ru-RU" sz="900" b="1">
                <a:solidFill>
                  <a:srgbClr val="0033CC"/>
                </a:solidFill>
                <a:latin typeface="AvantGarde Md BT" pitchFamily="34" charset="0"/>
                <a:cs typeface="Arial" pitchFamily="34" charset="0"/>
              </a:rPr>
              <a:t>ГБУЗ ЯО «Ярославская областная клиническая наркологическая больница</a:t>
            </a:r>
          </a:p>
        </p:txBody>
      </p:sp>
      <p:sp>
        <p:nvSpPr>
          <p:cNvPr id="11" name="Line 9"/>
          <p:cNvSpPr>
            <a:spLocks noChangeShapeType="1"/>
          </p:cNvSpPr>
          <p:nvPr/>
        </p:nvSpPr>
        <p:spPr bwMode="auto">
          <a:xfrm>
            <a:off x="487363" y="652463"/>
            <a:ext cx="1690687" cy="0"/>
          </a:xfrm>
          <a:prstGeom prst="line">
            <a:avLst/>
          </a:prstGeom>
          <a:noFill/>
          <a:ln w="28575">
            <a:solidFill>
              <a:schemeClr val="bg1"/>
            </a:solidFill>
            <a:round/>
            <a:headEnd/>
            <a:tailEnd/>
          </a:ln>
        </p:spPr>
        <p:txBody>
          <a:bodyPr/>
          <a:lstStyle/>
          <a:p>
            <a:endParaRPr lang="ru-RU"/>
          </a:p>
        </p:txBody>
      </p:sp>
      <p:sp>
        <p:nvSpPr>
          <p:cNvPr id="12" name="Line 10"/>
          <p:cNvSpPr>
            <a:spLocks noChangeShapeType="1"/>
          </p:cNvSpPr>
          <p:nvPr/>
        </p:nvSpPr>
        <p:spPr bwMode="auto">
          <a:xfrm>
            <a:off x="487363" y="692150"/>
            <a:ext cx="1690687" cy="0"/>
          </a:xfrm>
          <a:prstGeom prst="line">
            <a:avLst/>
          </a:prstGeom>
          <a:noFill/>
          <a:ln w="28575">
            <a:solidFill>
              <a:srgbClr val="0066FF"/>
            </a:solidFill>
            <a:round/>
            <a:headEnd/>
            <a:tailEnd/>
          </a:ln>
        </p:spPr>
        <p:txBody>
          <a:bodyPr/>
          <a:lstStyle/>
          <a:p>
            <a:endParaRPr lang="ru-RU"/>
          </a:p>
        </p:txBody>
      </p:sp>
      <p:pic>
        <p:nvPicPr>
          <p:cNvPr id="13" name="Рисунок 3" descr="ЯОКНБ-лого-ЦВЕТ.jpg"/>
          <p:cNvPicPr>
            <a:picLocks noChangeAspect="1"/>
          </p:cNvPicPr>
          <p:nvPr/>
        </p:nvPicPr>
        <p:blipFill>
          <a:blip r:embed="rId2" cstate="print">
            <a:clrChange>
              <a:clrFrom>
                <a:srgbClr val="FCFBFB"/>
              </a:clrFrom>
              <a:clrTo>
                <a:srgbClr val="FCFBFB">
                  <a:alpha val="0"/>
                </a:srgbClr>
              </a:clrTo>
            </a:clrChange>
          </a:blip>
          <a:srcRect/>
          <a:stretch>
            <a:fillRect/>
          </a:stretch>
        </p:blipFill>
        <p:spPr bwMode="auto">
          <a:xfrm>
            <a:off x="250825" y="47625"/>
            <a:ext cx="649288" cy="522288"/>
          </a:xfrm>
          <a:prstGeom prst="rect">
            <a:avLst/>
          </a:prstGeom>
          <a:noFill/>
          <a:ln w="9525">
            <a:noFill/>
            <a:miter lim="800000"/>
            <a:headEnd/>
            <a:tailEnd/>
          </a:ln>
        </p:spPr>
      </p:pic>
    </p:spTree>
  </p:cSld>
  <p:clrMapOvr>
    <a:masterClrMapping/>
  </p:clrMapOvr>
  <p:transition>
    <p:cover dir="ld"/>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Rectangle 44"/>
          <p:cNvSpPr>
            <a:spLocks noChangeArrowheads="1"/>
          </p:cNvSpPr>
          <p:nvPr/>
        </p:nvSpPr>
        <p:spPr bwMode="auto">
          <a:xfrm>
            <a:off x="0" y="0"/>
            <a:ext cx="9144000" cy="881063"/>
          </a:xfrm>
          <a:prstGeom prst="rect">
            <a:avLst/>
          </a:prstGeom>
          <a:solidFill>
            <a:srgbClr val="97C4FF">
              <a:alpha val="45882"/>
            </a:srgbClr>
          </a:solidFill>
          <a:ln w="19050">
            <a:noFill/>
            <a:miter lim="800000"/>
            <a:headEnd/>
            <a:tailEnd/>
          </a:ln>
        </p:spPr>
        <p:txBody>
          <a:bodyPr wrap="none" lIns="36731" tIns="36731" rIns="36731" bIns="36731" anchor="ctr"/>
          <a:lstStyle/>
          <a:p>
            <a:pPr defTabSz="933450"/>
            <a:endParaRPr lang="ru-RU" sz="1200" b="1">
              <a:cs typeface="Arial" pitchFamily="34" charset="0"/>
            </a:endParaRPr>
          </a:p>
        </p:txBody>
      </p:sp>
      <p:sp>
        <p:nvSpPr>
          <p:cNvPr id="1029" name="Text Box 8"/>
          <p:cNvSpPr txBox="1">
            <a:spLocks noChangeArrowheads="1"/>
          </p:cNvSpPr>
          <p:nvPr/>
        </p:nvSpPr>
        <p:spPr bwMode="auto">
          <a:xfrm>
            <a:off x="900113" y="260350"/>
            <a:ext cx="2519362" cy="365125"/>
          </a:xfrm>
          <a:prstGeom prst="rect">
            <a:avLst/>
          </a:prstGeom>
          <a:noFill/>
          <a:ln w="9525">
            <a:noFill/>
            <a:miter lim="800000"/>
            <a:headEnd/>
            <a:tailEnd/>
          </a:ln>
        </p:spPr>
        <p:txBody>
          <a:bodyPr lIns="93296" tIns="46648" rIns="93296" bIns="46648">
            <a:spAutoFit/>
          </a:bodyPr>
          <a:lstStyle/>
          <a:p>
            <a:pPr defTabSz="933450">
              <a:spcBef>
                <a:spcPct val="50000"/>
              </a:spcBef>
            </a:pPr>
            <a:r>
              <a:rPr lang="ru-RU" sz="900" b="1">
                <a:solidFill>
                  <a:srgbClr val="0033CC"/>
                </a:solidFill>
                <a:latin typeface="AvantGarde Md BT" pitchFamily="34" charset="0"/>
                <a:cs typeface="Arial" pitchFamily="34" charset="0"/>
              </a:rPr>
              <a:t>ГБУЗ ЯО «Ярославская областная клиническая наркологическая больница</a:t>
            </a:r>
          </a:p>
        </p:txBody>
      </p:sp>
      <p:sp>
        <p:nvSpPr>
          <p:cNvPr id="1030" name="Line 9"/>
          <p:cNvSpPr>
            <a:spLocks noChangeShapeType="1"/>
          </p:cNvSpPr>
          <p:nvPr/>
        </p:nvSpPr>
        <p:spPr bwMode="auto">
          <a:xfrm>
            <a:off x="487363" y="652463"/>
            <a:ext cx="1690687" cy="0"/>
          </a:xfrm>
          <a:prstGeom prst="line">
            <a:avLst/>
          </a:prstGeom>
          <a:noFill/>
          <a:ln w="28575">
            <a:solidFill>
              <a:schemeClr val="bg1"/>
            </a:solidFill>
            <a:round/>
            <a:headEnd/>
            <a:tailEnd/>
          </a:ln>
        </p:spPr>
        <p:txBody>
          <a:bodyPr/>
          <a:lstStyle/>
          <a:p>
            <a:endParaRPr lang="ru-RU"/>
          </a:p>
        </p:txBody>
      </p:sp>
      <p:sp>
        <p:nvSpPr>
          <p:cNvPr id="1031" name="Line 10"/>
          <p:cNvSpPr>
            <a:spLocks noChangeShapeType="1"/>
          </p:cNvSpPr>
          <p:nvPr/>
        </p:nvSpPr>
        <p:spPr bwMode="auto">
          <a:xfrm>
            <a:off x="487363" y="692150"/>
            <a:ext cx="1690687" cy="0"/>
          </a:xfrm>
          <a:prstGeom prst="line">
            <a:avLst/>
          </a:prstGeom>
          <a:noFill/>
          <a:ln w="28575">
            <a:solidFill>
              <a:srgbClr val="0066FF"/>
            </a:solidFill>
            <a:round/>
            <a:headEnd/>
            <a:tailEnd/>
          </a:ln>
        </p:spPr>
        <p:txBody>
          <a:bodyPr/>
          <a:lstStyle/>
          <a:p>
            <a:endParaRPr lang="ru-RU"/>
          </a:p>
        </p:txBody>
      </p:sp>
      <p:pic>
        <p:nvPicPr>
          <p:cNvPr id="1032" name="Рисунок 3" descr="ЯОКНБ-лого-ЦВЕТ.jpg"/>
          <p:cNvPicPr>
            <a:picLocks noChangeAspect="1"/>
          </p:cNvPicPr>
          <p:nvPr/>
        </p:nvPicPr>
        <p:blipFill>
          <a:blip r:embed="rId3" cstate="print">
            <a:clrChange>
              <a:clrFrom>
                <a:srgbClr val="FCFBFB"/>
              </a:clrFrom>
              <a:clrTo>
                <a:srgbClr val="FCFBFB">
                  <a:alpha val="0"/>
                </a:srgbClr>
              </a:clrTo>
            </a:clrChange>
          </a:blip>
          <a:srcRect/>
          <a:stretch>
            <a:fillRect/>
          </a:stretch>
        </p:blipFill>
        <p:spPr bwMode="auto">
          <a:xfrm>
            <a:off x="250825" y="47625"/>
            <a:ext cx="649288" cy="522288"/>
          </a:xfrm>
          <a:prstGeom prst="rect">
            <a:avLst/>
          </a:prstGeom>
          <a:noFill/>
          <a:ln w="9525">
            <a:noFill/>
            <a:miter lim="800000"/>
            <a:headEnd/>
            <a:tailEnd/>
          </a:ln>
        </p:spPr>
      </p:pic>
      <p:sp>
        <p:nvSpPr>
          <p:cNvPr id="13" name="Прямоугольник 12"/>
          <p:cNvSpPr/>
          <p:nvPr/>
        </p:nvSpPr>
        <p:spPr>
          <a:xfrm>
            <a:off x="112713" y="873111"/>
            <a:ext cx="180474" cy="5429264"/>
          </a:xfrm>
          <a:prstGeom prst="rect">
            <a:avLst/>
          </a:prstGeom>
          <a:solidFill>
            <a:schemeClr val="bg1">
              <a:lumMod val="85000"/>
            </a:schemeClr>
          </a:solidFill>
          <a:ln>
            <a:noFill/>
          </a:ln>
          <a:effectLst>
            <a:innerShdw blurRad="63500" dist="254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cxnSp>
        <p:nvCxnSpPr>
          <p:cNvPr id="17" name="Прямая соединительная линия 16"/>
          <p:cNvCxnSpPr/>
          <p:nvPr/>
        </p:nvCxnSpPr>
        <p:spPr>
          <a:xfrm>
            <a:off x="1470025" y="6523038"/>
            <a:ext cx="6572250" cy="1587"/>
          </a:xfrm>
          <a:prstGeom prst="line">
            <a:avLst/>
          </a:prstGeom>
          <a:ln w="38100" cap="rnd">
            <a:solidFill>
              <a:srgbClr val="005EA4"/>
            </a:solidFill>
          </a:ln>
        </p:spPr>
        <p:style>
          <a:lnRef idx="1">
            <a:schemeClr val="accent1"/>
          </a:lnRef>
          <a:fillRef idx="0">
            <a:schemeClr val="accent1"/>
          </a:fillRef>
          <a:effectRef idx="0">
            <a:schemeClr val="accent1"/>
          </a:effectRef>
          <a:fontRef idx="minor">
            <a:schemeClr val="tx1"/>
          </a:fontRef>
        </p:style>
      </p:cxnSp>
      <p:sp>
        <p:nvSpPr>
          <p:cNvPr id="1037" name="Rectangle 44"/>
          <p:cNvSpPr>
            <a:spLocks noChangeArrowheads="1"/>
          </p:cNvSpPr>
          <p:nvPr/>
        </p:nvSpPr>
        <p:spPr bwMode="auto">
          <a:xfrm>
            <a:off x="0" y="6308725"/>
            <a:ext cx="9144000" cy="576263"/>
          </a:xfrm>
          <a:prstGeom prst="rect">
            <a:avLst/>
          </a:prstGeom>
          <a:solidFill>
            <a:srgbClr val="C0C0C0">
              <a:alpha val="45882"/>
            </a:srgbClr>
          </a:solidFill>
          <a:ln w="19050">
            <a:noFill/>
            <a:miter lim="800000"/>
            <a:headEnd/>
            <a:tailEnd/>
          </a:ln>
        </p:spPr>
        <p:txBody>
          <a:bodyPr wrap="none" lIns="36731" tIns="36731" rIns="36731" bIns="36731" anchor="ctr"/>
          <a:lstStyle/>
          <a:p>
            <a:pPr defTabSz="933450"/>
            <a:endParaRPr lang="ru-RU" sz="1200" b="1">
              <a:cs typeface="Arial" pitchFamily="34" charset="0"/>
            </a:endParaRPr>
          </a:p>
        </p:txBody>
      </p:sp>
      <p:sp>
        <p:nvSpPr>
          <p:cNvPr id="15" name="Прямоугольный треугольник 14"/>
          <p:cNvSpPr/>
          <p:nvPr/>
        </p:nvSpPr>
        <p:spPr>
          <a:xfrm flipH="1">
            <a:off x="8113357" y="6096854"/>
            <a:ext cx="1024572" cy="782782"/>
          </a:xfrm>
          <a:prstGeom prst="rtTriangle">
            <a:avLst/>
          </a:prstGeom>
          <a:solidFill>
            <a:schemeClr val="bg1">
              <a:lumMod val="7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1055" name="Заголовок 1"/>
          <p:cNvSpPr>
            <a:spLocks/>
          </p:cNvSpPr>
          <p:nvPr/>
        </p:nvSpPr>
        <p:spPr bwMode="auto">
          <a:xfrm>
            <a:off x="3714750" y="71438"/>
            <a:ext cx="5072063" cy="714375"/>
          </a:xfrm>
          <a:prstGeom prst="rect">
            <a:avLst/>
          </a:prstGeom>
          <a:noFill/>
          <a:ln w="9525">
            <a:noFill/>
            <a:miter lim="800000"/>
            <a:headEnd/>
            <a:tailEnd/>
          </a:ln>
        </p:spPr>
        <p:txBody>
          <a:bodyPr anchor="ctr"/>
          <a:lstStyle/>
          <a:p>
            <a:pPr algn="ctr"/>
            <a:r>
              <a:rPr lang="ru-RU" b="1" dirty="0" smtClean="0">
                <a:solidFill>
                  <a:srgbClr val="000066"/>
                </a:solidFill>
                <a:cs typeface="Arial" pitchFamily="34" charset="0"/>
              </a:rPr>
              <a:t>КОЛИЧЕСТВО ПОРЦИЙ ЗА ОДИН АЛКОГОЛЬНЫЙ ЭКСЦЕСС</a:t>
            </a:r>
          </a:p>
        </p:txBody>
      </p:sp>
      <p:graphicFrame>
        <p:nvGraphicFramePr>
          <p:cNvPr id="20" name="Диаграмма 19"/>
          <p:cNvGraphicFramePr/>
          <p:nvPr/>
        </p:nvGraphicFramePr>
        <p:xfrm>
          <a:off x="395536" y="1052736"/>
          <a:ext cx="8640960" cy="417646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4" name="Таблица 13"/>
          <p:cNvGraphicFramePr>
            <a:graphicFrameLocks noGrp="1"/>
          </p:cNvGraphicFramePr>
          <p:nvPr/>
        </p:nvGraphicFramePr>
        <p:xfrm>
          <a:off x="571472" y="5572140"/>
          <a:ext cx="8280921" cy="1071570"/>
        </p:xfrm>
        <a:graphic>
          <a:graphicData uri="http://schemas.openxmlformats.org/drawingml/2006/table">
            <a:tbl>
              <a:tblPr firstRow="1" bandRow="1">
                <a:tableStyleId>{69CF1AB2-1976-4502-BF36-3FF5EA218861}</a:tableStyleId>
              </a:tblPr>
              <a:tblGrid>
                <a:gridCol w="1008111"/>
                <a:gridCol w="1440160"/>
                <a:gridCol w="1440160"/>
                <a:gridCol w="1512168"/>
                <a:gridCol w="1368152"/>
                <a:gridCol w="1512170"/>
              </a:tblGrid>
              <a:tr h="652260">
                <a:tc>
                  <a:txBody>
                    <a:bodyPr/>
                    <a:lstStyle/>
                    <a:p>
                      <a:pPr algn="ctr"/>
                      <a:endParaRPr lang="ru-RU" sz="1100" dirty="0">
                        <a:latin typeface="Arial" pitchFamily="34" charset="0"/>
                        <a:cs typeface="Arial" pitchFamily="34" charset="0"/>
                      </a:endParaRPr>
                    </a:p>
                  </a:txBody>
                  <a:tcPr anchor="ctr"/>
                </a:tc>
                <a:tc>
                  <a:txBody>
                    <a:bodyPr/>
                    <a:lstStyle/>
                    <a:p>
                      <a:pPr algn="ctr"/>
                      <a:r>
                        <a:rPr lang="ru-RU" sz="1100" dirty="0" smtClean="0">
                          <a:latin typeface="Arial" pitchFamily="34" charset="0"/>
                          <a:cs typeface="Arial" pitchFamily="34" charset="0"/>
                        </a:rPr>
                        <a:t>Водка, коньяк, виски (40% об.)</a:t>
                      </a:r>
                      <a:endParaRPr lang="ru-RU" sz="1100" dirty="0">
                        <a:latin typeface="Arial" pitchFamily="34" charset="0"/>
                        <a:cs typeface="Arial" pitchFamily="34" charset="0"/>
                      </a:endParaRPr>
                    </a:p>
                  </a:txBody>
                  <a:tcPr anchor="ctr"/>
                </a:tc>
                <a:tc>
                  <a:txBody>
                    <a:bodyPr/>
                    <a:lstStyle/>
                    <a:p>
                      <a:pPr algn="ctr"/>
                      <a:r>
                        <a:rPr lang="ru-RU" sz="1100" dirty="0" smtClean="0">
                          <a:latin typeface="Arial" pitchFamily="34" charset="0"/>
                          <a:cs typeface="Arial" pitchFamily="34" charset="0"/>
                        </a:rPr>
                        <a:t>Пиво</a:t>
                      </a:r>
                      <a:endParaRPr lang="ru-RU" sz="1100" dirty="0">
                        <a:latin typeface="Arial" pitchFamily="34" charset="0"/>
                        <a:cs typeface="Arial" pitchFamily="34" charset="0"/>
                      </a:endParaRPr>
                    </a:p>
                  </a:txBody>
                  <a:tcPr anchor="ctr"/>
                </a:tc>
                <a:tc>
                  <a:txBody>
                    <a:bodyPr/>
                    <a:lstStyle/>
                    <a:p>
                      <a:pPr algn="ctr"/>
                      <a:r>
                        <a:rPr lang="ru-RU" sz="1100" dirty="0" smtClean="0">
                          <a:latin typeface="Arial" pitchFamily="34" charset="0"/>
                          <a:cs typeface="Arial" pitchFamily="34" charset="0"/>
                        </a:rPr>
                        <a:t>Сухое вино </a:t>
                      </a:r>
                    </a:p>
                    <a:p>
                      <a:pPr algn="ctr"/>
                      <a:r>
                        <a:rPr lang="ru-RU" sz="1100" dirty="0" smtClean="0">
                          <a:latin typeface="Arial" pitchFamily="34" charset="0"/>
                          <a:cs typeface="Arial" pitchFamily="34" charset="0"/>
                        </a:rPr>
                        <a:t>(11-13%</a:t>
                      </a:r>
                      <a:r>
                        <a:rPr lang="ru-RU" sz="1100" baseline="0" dirty="0" smtClean="0">
                          <a:latin typeface="Arial" pitchFamily="34" charset="0"/>
                          <a:cs typeface="Arial" pitchFamily="34" charset="0"/>
                        </a:rPr>
                        <a:t> об.)</a:t>
                      </a:r>
                      <a:endParaRPr lang="ru-RU" sz="1100" dirty="0">
                        <a:latin typeface="Arial" pitchFamily="34" charset="0"/>
                        <a:cs typeface="Arial" pitchFamily="34" charset="0"/>
                      </a:endParaRPr>
                    </a:p>
                  </a:txBody>
                  <a:tcPr anchor="ctr"/>
                </a:tc>
                <a:tc>
                  <a:txBody>
                    <a:bodyPr/>
                    <a:lstStyle/>
                    <a:p>
                      <a:pPr algn="ctr"/>
                      <a:r>
                        <a:rPr lang="ru-RU" sz="1100" dirty="0" smtClean="0">
                          <a:latin typeface="Arial" pitchFamily="34" charset="0"/>
                          <a:cs typeface="Arial" pitchFamily="34" charset="0"/>
                        </a:rPr>
                        <a:t>Крепленое вино </a:t>
                      </a:r>
                    </a:p>
                    <a:p>
                      <a:pPr algn="ctr"/>
                      <a:r>
                        <a:rPr lang="ru-RU" sz="1100" dirty="0" smtClean="0">
                          <a:latin typeface="Arial" pitchFamily="34" charset="0"/>
                          <a:cs typeface="Arial" pitchFamily="34" charset="0"/>
                        </a:rPr>
                        <a:t>(17-20% об.)</a:t>
                      </a:r>
                      <a:endParaRPr lang="ru-RU" sz="1100" dirty="0">
                        <a:latin typeface="Arial" pitchFamily="34" charset="0"/>
                        <a:cs typeface="Arial" pitchFamily="34" charset="0"/>
                      </a:endParaRPr>
                    </a:p>
                  </a:txBody>
                  <a:tcPr anchor="ctr"/>
                </a:tc>
                <a:tc>
                  <a:txBody>
                    <a:bodyPr/>
                    <a:lstStyle/>
                    <a:p>
                      <a:pPr algn="ctr"/>
                      <a:r>
                        <a:rPr lang="ru-RU" sz="1100" dirty="0" smtClean="0">
                          <a:latin typeface="Arial" pitchFamily="34" charset="0"/>
                          <a:cs typeface="Arial" pitchFamily="34" charset="0"/>
                        </a:rPr>
                        <a:t>Алкогольные коктейли (15% об.)</a:t>
                      </a:r>
                    </a:p>
                  </a:txBody>
                  <a:tcPr anchor="ctr"/>
                </a:tc>
              </a:tr>
              <a:tr h="419310">
                <a:tc>
                  <a:txBody>
                    <a:bodyPr/>
                    <a:lstStyle/>
                    <a:p>
                      <a:pPr algn="ctr"/>
                      <a:r>
                        <a:rPr lang="ru-RU" sz="1200" dirty="0" smtClean="0">
                          <a:latin typeface="Arial" pitchFamily="34" charset="0"/>
                          <a:cs typeface="Arial" pitchFamily="34" charset="0"/>
                        </a:rPr>
                        <a:t>1 порция</a:t>
                      </a:r>
                      <a:endParaRPr lang="ru-RU" sz="1200" dirty="0">
                        <a:latin typeface="Arial" pitchFamily="34" charset="0"/>
                        <a:cs typeface="Arial" pitchFamily="34" charset="0"/>
                      </a:endParaRPr>
                    </a:p>
                  </a:txBody>
                  <a:tcPr/>
                </a:tc>
                <a:tc>
                  <a:txBody>
                    <a:bodyPr/>
                    <a:lstStyle/>
                    <a:p>
                      <a:pPr algn="ctr"/>
                      <a:r>
                        <a:rPr lang="ru-RU" sz="1200" dirty="0" smtClean="0">
                          <a:latin typeface="Arial" pitchFamily="34" charset="0"/>
                          <a:cs typeface="Arial" pitchFamily="34" charset="0"/>
                        </a:rPr>
                        <a:t>30 мл</a:t>
                      </a:r>
                      <a:endParaRPr lang="ru-RU" sz="1200" dirty="0">
                        <a:latin typeface="Arial" pitchFamily="34" charset="0"/>
                        <a:cs typeface="Arial" pitchFamily="34" charset="0"/>
                      </a:endParaRPr>
                    </a:p>
                  </a:txBody>
                  <a:tcPr/>
                </a:tc>
                <a:tc>
                  <a:txBody>
                    <a:bodyPr/>
                    <a:lstStyle/>
                    <a:p>
                      <a:pPr algn="ctr"/>
                      <a:r>
                        <a:rPr lang="ru-RU" sz="1200" dirty="0" smtClean="0">
                          <a:latin typeface="Arial" pitchFamily="34" charset="0"/>
                          <a:cs typeface="Arial" pitchFamily="34" charset="0"/>
                        </a:rPr>
                        <a:t>250 мл</a:t>
                      </a:r>
                      <a:endParaRPr lang="ru-RU" sz="1200" dirty="0">
                        <a:latin typeface="Arial" pitchFamily="34" charset="0"/>
                        <a:cs typeface="Arial" pitchFamily="34" charset="0"/>
                      </a:endParaRPr>
                    </a:p>
                  </a:txBody>
                  <a:tcPr/>
                </a:tc>
                <a:tc>
                  <a:txBody>
                    <a:bodyPr/>
                    <a:lstStyle/>
                    <a:p>
                      <a:pPr algn="ctr"/>
                      <a:r>
                        <a:rPr lang="ru-RU" sz="1200" dirty="0" smtClean="0">
                          <a:latin typeface="Arial" pitchFamily="34" charset="0"/>
                          <a:cs typeface="Arial" pitchFamily="34" charset="0"/>
                        </a:rPr>
                        <a:t>100 мл</a:t>
                      </a:r>
                      <a:endParaRPr lang="ru-RU" sz="1200" dirty="0">
                        <a:latin typeface="Arial" pitchFamily="34" charset="0"/>
                        <a:cs typeface="Arial" pitchFamily="34" charset="0"/>
                      </a:endParaRPr>
                    </a:p>
                  </a:txBody>
                  <a:tcPr/>
                </a:tc>
                <a:tc>
                  <a:txBody>
                    <a:bodyPr/>
                    <a:lstStyle/>
                    <a:p>
                      <a:pPr algn="ctr"/>
                      <a:r>
                        <a:rPr lang="ru-RU" sz="1200" dirty="0" smtClean="0">
                          <a:latin typeface="Arial" pitchFamily="34" charset="0"/>
                          <a:cs typeface="Arial" pitchFamily="34" charset="0"/>
                        </a:rPr>
                        <a:t>75 мл</a:t>
                      </a:r>
                      <a:endParaRPr lang="ru-RU" sz="1200" dirty="0">
                        <a:latin typeface="Arial" pitchFamily="34" charset="0"/>
                        <a:cs typeface="Arial" pitchFamily="34" charset="0"/>
                      </a:endParaRPr>
                    </a:p>
                  </a:txBody>
                  <a:tcPr/>
                </a:tc>
                <a:tc>
                  <a:txBody>
                    <a:bodyPr/>
                    <a:lstStyle/>
                    <a:p>
                      <a:pPr algn="ctr"/>
                      <a:r>
                        <a:rPr lang="ru-RU" sz="1200" dirty="0" smtClean="0">
                          <a:latin typeface="Arial" pitchFamily="34" charset="0"/>
                          <a:cs typeface="Arial" pitchFamily="34" charset="0"/>
                        </a:rPr>
                        <a:t>85 мл</a:t>
                      </a:r>
                      <a:endParaRPr lang="ru-RU" sz="1200" dirty="0">
                        <a:latin typeface="Arial" pitchFamily="34" charset="0"/>
                        <a:cs typeface="Arial" pitchFamily="34" charset="0"/>
                      </a:endParaRPr>
                    </a:p>
                  </a:txBody>
                  <a:tcPr/>
                </a:tc>
              </a:tr>
            </a:tbl>
          </a:graphicData>
        </a:graphic>
      </p:graphicFrame>
    </p:spTree>
    <p:extLst>
      <p:ext uri="{BB962C8B-B14F-4D97-AF65-F5344CB8AC3E}">
        <p14:creationId xmlns="" xmlns:p14="http://schemas.microsoft.com/office/powerpoint/2010/main" val="128016089"/>
      </p:ext>
    </p:extLst>
  </p:cSld>
  <p:clrMapOvr>
    <a:masterClrMapping/>
  </p:clrMapOvr>
  <p:transition>
    <p:cover dir="ld"/>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Rectangle 44"/>
          <p:cNvSpPr>
            <a:spLocks noChangeArrowheads="1"/>
          </p:cNvSpPr>
          <p:nvPr/>
        </p:nvSpPr>
        <p:spPr bwMode="auto">
          <a:xfrm>
            <a:off x="0" y="0"/>
            <a:ext cx="9144000" cy="881063"/>
          </a:xfrm>
          <a:prstGeom prst="rect">
            <a:avLst/>
          </a:prstGeom>
          <a:solidFill>
            <a:srgbClr val="97C4FF">
              <a:alpha val="45882"/>
            </a:srgbClr>
          </a:solidFill>
          <a:ln w="19050">
            <a:noFill/>
            <a:miter lim="800000"/>
            <a:headEnd/>
            <a:tailEnd/>
          </a:ln>
        </p:spPr>
        <p:txBody>
          <a:bodyPr wrap="none" lIns="36731" tIns="36731" rIns="36731" bIns="36731" anchor="ctr"/>
          <a:lstStyle/>
          <a:p>
            <a:pPr defTabSz="933450"/>
            <a:endParaRPr lang="ru-RU" sz="1200" b="1">
              <a:cs typeface="Arial" pitchFamily="34" charset="0"/>
            </a:endParaRPr>
          </a:p>
        </p:txBody>
      </p:sp>
      <p:sp>
        <p:nvSpPr>
          <p:cNvPr id="1029" name="Text Box 8"/>
          <p:cNvSpPr txBox="1">
            <a:spLocks noChangeArrowheads="1"/>
          </p:cNvSpPr>
          <p:nvPr/>
        </p:nvSpPr>
        <p:spPr bwMode="auto">
          <a:xfrm>
            <a:off x="900113" y="260350"/>
            <a:ext cx="2519362" cy="365125"/>
          </a:xfrm>
          <a:prstGeom prst="rect">
            <a:avLst/>
          </a:prstGeom>
          <a:noFill/>
          <a:ln w="9525">
            <a:noFill/>
            <a:miter lim="800000"/>
            <a:headEnd/>
            <a:tailEnd/>
          </a:ln>
        </p:spPr>
        <p:txBody>
          <a:bodyPr lIns="93296" tIns="46648" rIns="93296" bIns="46648">
            <a:spAutoFit/>
          </a:bodyPr>
          <a:lstStyle/>
          <a:p>
            <a:pPr defTabSz="933450">
              <a:spcBef>
                <a:spcPct val="50000"/>
              </a:spcBef>
            </a:pPr>
            <a:r>
              <a:rPr lang="ru-RU" sz="900" b="1">
                <a:solidFill>
                  <a:srgbClr val="0033CC"/>
                </a:solidFill>
                <a:latin typeface="AvantGarde Md BT" pitchFamily="34" charset="0"/>
                <a:cs typeface="Arial" pitchFamily="34" charset="0"/>
              </a:rPr>
              <a:t>ГБУЗ ЯО «Ярославская областная клиническая наркологическая больница</a:t>
            </a:r>
          </a:p>
        </p:txBody>
      </p:sp>
      <p:sp>
        <p:nvSpPr>
          <p:cNvPr id="1030" name="Line 9"/>
          <p:cNvSpPr>
            <a:spLocks noChangeShapeType="1"/>
          </p:cNvSpPr>
          <p:nvPr/>
        </p:nvSpPr>
        <p:spPr bwMode="auto">
          <a:xfrm>
            <a:off x="487363" y="652463"/>
            <a:ext cx="1690687" cy="0"/>
          </a:xfrm>
          <a:prstGeom prst="line">
            <a:avLst/>
          </a:prstGeom>
          <a:noFill/>
          <a:ln w="28575">
            <a:solidFill>
              <a:schemeClr val="bg1"/>
            </a:solidFill>
            <a:round/>
            <a:headEnd/>
            <a:tailEnd/>
          </a:ln>
        </p:spPr>
        <p:txBody>
          <a:bodyPr/>
          <a:lstStyle/>
          <a:p>
            <a:endParaRPr lang="ru-RU"/>
          </a:p>
        </p:txBody>
      </p:sp>
      <p:sp>
        <p:nvSpPr>
          <p:cNvPr id="1031" name="Line 10"/>
          <p:cNvSpPr>
            <a:spLocks noChangeShapeType="1"/>
          </p:cNvSpPr>
          <p:nvPr/>
        </p:nvSpPr>
        <p:spPr bwMode="auto">
          <a:xfrm>
            <a:off x="487363" y="692150"/>
            <a:ext cx="1690687" cy="0"/>
          </a:xfrm>
          <a:prstGeom prst="line">
            <a:avLst/>
          </a:prstGeom>
          <a:noFill/>
          <a:ln w="28575">
            <a:solidFill>
              <a:srgbClr val="0066FF"/>
            </a:solidFill>
            <a:round/>
            <a:headEnd/>
            <a:tailEnd/>
          </a:ln>
        </p:spPr>
        <p:txBody>
          <a:bodyPr/>
          <a:lstStyle/>
          <a:p>
            <a:endParaRPr lang="ru-RU"/>
          </a:p>
        </p:txBody>
      </p:sp>
      <p:pic>
        <p:nvPicPr>
          <p:cNvPr id="1032" name="Рисунок 3" descr="ЯОКНБ-лого-ЦВЕТ.jpg"/>
          <p:cNvPicPr>
            <a:picLocks noChangeAspect="1"/>
          </p:cNvPicPr>
          <p:nvPr/>
        </p:nvPicPr>
        <p:blipFill>
          <a:blip r:embed="rId3" cstate="print">
            <a:clrChange>
              <a:clrFrom>
                <a:srgbClr val="FCFBFB"/>
              </a:clrFrom>
              <a:clrTo>
                <a:srgbClr val="FCFBFB">
                  <a:alpha val="0"/>
                </a:srgbClr>
              </a:clrTo>
            </a:clrChange>
          </a:blip>
          <a:srcRect/>
          <a:stretch>
            <a:fillRect/>
          </a:stretch>
        </p:blipFill>
        <p:spPr bwMode="auto">
          <a:xfrm>
            <a:off x="250825" y="47625"/>
            <a:ext cx="649288" cy="522288"/>
          </a:xfrm>
          <a:prstGeom prst="rect">
            <a:avLst/>
          </a:prstGeom>
          <a:noFill/>
          <a:ln w="9525">
            <a:noFill/>
            <a:miter lim="800000"/>
            <a:headEnd/>
            <a:tailEnd/>
          </a:ln>
        </p:spPr>
      </p:pic>
      <p:sp>
        <p:nvSpPr>
          <p:cNvPr id="13" name="Прямоугольник 12"/>
          <p:cNvSpPr/>
          <p:nvPr/>
        </p:nvSpPr>
        <p:spPr>
          <a:xfrm>
            <a:off x="112713" y="873111"/>
            <a:ext cx="180474" cy="5429264"/>
          </a:xfrm>
          <a:prstGeom prst="rect">
            <a:avLst/>
          </a:prstGeom>
          <a:solidFill>
            <a:schemeClr val="bg1">
              <a:lumMod val="85000"/>
            </a:schemeClr>
          </a:solidFill>
          <a:ln>
            <a:noFill/>
          </a:ln>
          <a:effectLst>
            <a:innerShdw blurRad="63500" dist="254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cxnSp>
        <p:nvCxnSpPr>
          <p:cNvPr id="17" name="Прямая соединительная линия 16"/>
          <p:cNvCxnSpPr/>
          <p:nvPr/>
        </p:nvCxnSpPr>
        <p:spPr>
          <a:xfrm>
            <a:off x="1470025" y="6523038"/>
            <a:ext cx="6572250" cy="1587"/>
          </a:xfrm>
          <a:prstGeom prst="line">
            <a:avLst/>
          </a:prstGeom>
          <a:ln w="38100" cap="rnd">
            <a:solidFill>
              <a:srgbClr val="005EA4"/>
            </a:solidFill>
          </a:ln>
        </p:spPr>
        <p:style>
          <a:lnRef idx="1">
            <a:schemeClr val="accent1"/>
          </a:lnRef>
          <a:fillRef idx="0">
            <a:schemeClr val="accent1"/>
          </a:fillRef>
          <a:effectRef idx="0">
            <a:schemeClr val="accent1"/>
          </a:effectRef>
          <a:fontRef idx="minor">
            <a:schemeClr val="tx1"/>
          </a:fontRef>
        </p:style>
      </p:cxnSp>
      <p:sp>
        <p:nvSpPr>
          <p:cNvPr id="1037" name="Rectangle 44"/>
          <p:cNvSpPr>
            <a:spLocks noChangeArrowheads="1"/>
          </p:cNvSpPr>
          <p:nvPr/>
        </p:nvSpPr>
        <p:spPr bwMode="auto">
          <a:xfrm>
            <a:off x="0" y="6308725"/>
            <a:ext cx="9144000" cy="576263"/>
          </a:xfrm>
          <a:prstGeom prst="rect">
            <a:avLst/>
          </a:prstGeom>
          <a:solidFill>
            <a:srgbClr val="C0C0C0">
              <a:alpha val="45882"/>
            </a:srgbClr>
          </a:solidFill>
          <a:ln w="19050">
            <a:noFill/>
            <a:miter lim="800000"/>
            <a:headEnd/>
            <a:tailEnd/>
          </a:ln>
        </p:spPr>
        <p:txBody>
          <a:bodyPr wrap="none" lIns="36731" tIns="36731" rIns="36731" bIns="36731" anchor="ctr"/>
          <a:lstStyle/>
          <a:p>
            <a:pPr defTabSz="933450"/>
            <a:endParaRPr lang="ru-RU" sz="1200" b="1">
              <a:cs typeface="Arial" pitchFamily="34" charset="0"/>
            </a:endParaRPr>
          </a:p>
        </p:txBody>
      </p:sp>
      <p:sp>
        <p:nvSpPr>
          <p:cNvPr id="15" name="Прямоугольный треугольник 14"/>
          <p:cNvSpPr/>
          <p:nvPr/>
        </p:nvSpPr>
        <p:spPr>
          <a:xfrm flipH="1">
            <a:off x="8113357" y="6096854"/>
            <a:ext cx="1024572" cy="782782"/>
          </a:xfrm>
          <a:prstGeom prst="rtTriangle">
            <a:avLst/>
          </a:prstGeom>
          <a:solidFill>
            <a:schemeClr val="bg1">
              <a:lumMod val="7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1055" name="Заголовок 1"/>
          <p:cNvSpPr>
            <a:spLocks/>
          </p:cNvSpPr>
          <p:nvPr/>
        </p:nvSpPr>
        <p:spPr bwMode="auto">
          <a:xfrm>
            <a:off x="3669555" y="71438"/>
            <a:ext cx="5294933" cy="714375"/>
          </a:xfrm>
          <a:prstGeom prst="rect">
            <a:avLst/>
          </a:prstGeom>
          <a:noFill/>
          <a:ln w="9525">
            <a:noFill/>
            <a:miter lim="800000"/>
            <a:headEnd/>
            <a:tailEnd/>
          </a:ln>
        </p:spPr>
        <p:txBody>
          <a:bodyPr anchor="ctr"/>
          <a:lstStyle/>
          <a:p>
            <a:pPr algn="ctr"/>
            <a:r>
              <a:rPr lang="ru-RU" sz="2000" b="1" dirty="0" smtClean="0">
                <a:solidFill>
                  <a:srgbClr val="000066"/>
                </a:solidFill>
                <a:cs typeface="Arial" pitchFamily="34" charset="0"/>
              </a:rPr>
              <a:t>Анализ употребления различных видов алкогольных напитков в день выпивки</a:t>
            </a:r>
            <a:endParaRPr lang="ru-RU" sz="2000" b="1" dirty="0">
              <a:solidFill>
                <a:srgbClr val="000066"/>
              </a:solidFill>
              <a:cs typeface="Arial" pitchFamily="34" charset="0"/>
            </a:endParaRPr>
          </a:p>
        </p:txBody>
      </p:sp>
      <p:sp>
        <p:nvSpPr>
          <p:cNvPr id="16" name="Прямоугольник 15"/>
          <p:cNvSpPr/>
          <p:nvPr/>
        </p:nvSpPr>
        <p:spPr>
          <a:xfrm>
            <a:off x="467544" y="1000108"/>
            <a:ext cx="8424936" cy="5232202"/>
          </a:xfrm>
          <a:prstGeom prst="rect">
            <a:avLst/>
          </a:prstGeom>
          <a:solidFill>
            <a:srgbClr val="F0F9E7"/>
          </a:solidFill>
          <a:ln>
            <a:solidFill>
              <a:schemeClr val="accent3">
                <a:lumMod val="50000"/>
              </a:schemeClr>
            </a:solidFill>
          </a:ln>
          <a:effectLst>
            <a:outerShdw blurRad="50800" dist="38100" dir="2700000" algn="tl" rotWithShape="0">
              <a:prstClr val="black">
                <a:alpha val="40000"/>
              </a:prstClr>
            </a:outerShdw>
          </a:effectLst>
        </p:spPr>
        <p:txBody>
          <a:bodyPr wrap="square">
            <a:spAutoFit/>
          </a:bodyPr>
          <a:lstStyle/>
          <a:p>
            <a:pPr marL="266700" indent="-266700" algn="just">
              <a:spcBef>
                <a:spcPts val="1200"/>
              </a:spcBef>
              <a:buBlip>
                <a:blip r:embed="rId4"/>
              </a:buBlip>
            </a:pPr>
            <a:r>
              <a:rPr lang="ru-RU" sz="1600" b="1" dirty="0" smtClean="0"/>
              <a:t>Среди мужчин</a:t>
            </a:r>
            <a:r>
              <a:rPr lang="ru-RU" sz="1600" dirty="0" smtClean="0"/>
              <a:t> </a:t>
            </a:r>
            <a:r>
              <a:rPr lang="ru-RU" sz="1600" dirty="0" smtClean="0">
                <a:solidFill>
                  <a:srgbClr val="FF0000"/>
                </a:solidFill>
              </a:rPr>
              <a:t>наиболее распространенным было употребление пива в количестве 3-4 порций (25%), далее следует употребление крепких напитков: в количестве 7-9 порций (23%),</a:t>
            </a:r>
            <a:r>
              <a:rPr lang="ru-RU" sz="1600" dirty="0" smtClean="0"/>
              <a:t> 3-4 порции (22%) и в количестве 10 или более порций (19%). В отношении оставшихся видов алкогольных напитков, </a:t>
            </a:r>
            <a:r>
              <a:rPr lang="ru-RU" sz="1600" dirty="0" err="1" smtClean="0"/>
              <a:t>бóльшая</a:t>
            </a:r>
            <a:r>
              <a:rPr lang="ru-RU" sz="1600" dirty="0" smtClean="0"/>
              <a:t> часть мужчин сообщала об употреблении 3-4-х порций в день выпивки (8,1% сухого вина, 6,6% креплёного вина, 3,2% алкогольных коктейлей). </a:t>
            </a:r>
          </a:p>
          <a:p>
            <a:pPr marL="266700" indent="-266700" algn="just">
              <a:spcBef>
                <a:spcPts val="1200"/>
              </a:spcBef>
              <a:buBlip>
                <a:blip r:embed="rId4"/>
              </a:buBlip>
            </a:pPr>
            <a:r>
              <a:rPr lang="ru-RU" sz="1600" b="1" dirty="0" smtClean="0"/>
              <a:t>У женщин </a:t>
            </a:r>
            <a:r>
              <a:rPr lang="ru-RU" sz="1600" dirty="0" smtClean="0">
                <a:solidFill>
                  <a:srgbClr val="FF0000"/>
                </a:solidFill>
              </a:rPr>
              <a:t>количественные характеристики употребления алкогольных напитков были иные. Наиболее распространенным было употребление 1-2 порций (34%) и 3-4 порций (26%) сухого вина, </a:t>
            </a:r>
            <a:r>
              <a:rPr lang="ru-RU" sz="1600" dirty="0" smtClean="0"/>
              <a:t>далее следует употребление крепленого вина в количестве 1-2 порций (19%), а за ним – употребление крепких алкогольных напитков в количестве 1-2 порций (18%) и 3-4 порций (14%). </a:t>
            </a:r>
          </a:p>
          <a:p>
            <a:pPr marL="266700" indent="-266700" algn="just">
              <a:spcBef>
                <a:spcPts val="1200"/>
              </a:spcBef>
              <a:buBlip>
                <a:blip r:embed="rId4"/>
              </a:buBlip>
            </a:pPr>
            <a:r>
              <a:rPr lang="ru-RU" sz="1600" dirty="0" smtClean="0"/>
              <a:t>Обозначилась новая тенденция с употреблением алкогольных коктейлей. Для женщин этот вид алкогольных напитков оказался единственным, где частота употребления в количестве 3-4 порций за одну выпивку была выше, чем 1-2 порций (3,6% и 2,8%, соответственно). </a:t>
            </a:r>
          </a:p>
          <a:p>
            <a:pPr marL="266700" indent="-266700" algn="just">
              <a:spcBef>
                <a:spcPts val="1200"/>
              </a:spcBef>
              <a:buBlip>
                <a:blip r:embed="rId4"/>
              </a:buBlip>
            </a:pPr>
            <a:r>
              <a:rPr lang="ru-RU" sz="1600" dirty="0" smtClean="0"/>
              <a:t>Ситуация с потреблением различных видов напитков в больших количествах, как среди мужчин, так и женщин, и в особенности крепкого алкоголя, не может не вызывать тревогу ввиду негативных последствий такого употребления для здоровья и качества жизни населения.</a:t>
            </a:r>
          </a:p>
        </p:txBody>
      </p:sp>
    </p:spTree>
    <p:extLst>
      <p:ext uri="{BB962C8B-B14F-4D97-AF65-F5344CB8AC3E}">
        <p14:creationId xmlns="" xmlns:p14="http://schemas.microsoft.com/office/powerpoint/2010/main" val="128016089"/>
      </p:ext>
    </p:extLst>
  </p:cSld>
  <p:clrMapOvr>
    <a:masterClrMapping/>
  </p:clrMapOvr>
  <p:transition>
    <p:cover dir="ld"/>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Rectangle 44"/>
          <p:cNvSpPr>
            <a:spLocks noChangeArrowheads="1"/>
          </p:cNvSpPr>
          <p:nvPr/>
        </p:nvSpPr>
        <p:spPr bwMode="auto">
          <a:xfrm>
            <a:off x="0" y="0"/>
            <a:ext cx="9144000" cy="881063"/>
          </a:xfrm>
          <a:prstGeom prst="rect">
            <a:avLst/>
          </a:prstGeom>
          <a:solidFill>
            <a:srgbClr val="97C4FF">
              <a:alpha val="45882"/>
            </a:srgbClr>
          </a:solidFill>
          <a:ln w="19050">
            <a:noFill/>
            <a:miter lim="800000"/>
            <a:headEnd/>
            <a:tailEnd/>
          </a:ln>
        </p:spPr>
        <p:txBody>
          <a:bodyPr wrap="none" lIns="36731" tIns="36731" rIns="36731" bIns="36731" anchor="ctr"/>
          <a:lstStyle/>
          <a:p>
            <a:pPr defTabSz="933450"/>
            <a:endParaRPr lang="ru-RU" sz="1200" b="1">
              <a:cs typeface="Arial" pitchFamily="34" charset="0"/>
            </a:endParaRPr>
          </a:p>
        </p:txBody>
      </p:sp>
      <p:sp>
        <p:nvSpPr>
          <p:cNvPr id="1029" name="Text Box 8"/>
          <p:cNvSpPr txBox="1">
            <a:spLocks noChangeArrowheads="1"/>
          </p:cNvSpPr>
          <p:nvPr/>
        </p:nvSpPr>
        <p:spPr bwMode="auto">
          <a:xfrm>
            <a:off x="900113" y="260350"/>
            <a:ext cx="2519362" cy="365125"/>
          </a:xfrm>
          <a:prstGeom prst="rect">
            <a:avLst/>
          </a:prstGeom>
          <a:noFill/>
          <a:ln w="9525">
            <a:noFill/>
            <a:miter lim="800000"/>
            <a:headEnd/>
            <a:tailEnd/>
          </a:ln>
        </p:spPr>
        <p:txBody>
          <a:bodyPr lIns="93296" tIns="46648" rIns="93296" bIns="46648">
            <a:spAutoFit/>
          </a:bodyPr>
          <a:lstStyle/>
          <a:p>
            <a:pPr defTabSz="933450">
              <a:spcBef>
                <a:spcPct val="50000"/>
              </a:spcBef>
            </a:pPr>
            <a:r>
              <a:rPr lang="ru-RU" sz="900" b="1">
                <a:solidFill>
                  <a:srgbClr val="0033CC"/>
                </a:solidFill>
                <a:latin typeface="AvantGarde Md BT" pitchFamily="34" charset="0"/>
                <a:cs typeface="Arial" pitchFamily="34" charset="0"/>
              </a:rPr>
              <a:t>ГБУЗ ЯО «Ярославская областная клиническая наркологическая больница</a:t>
            </a:r>
          </a:p>
        </p:txBody>
      </p:sp>
      <p:sp>
        <p:nvSpPr>
          <p:cNvPr id="1030" name="Line 9"/>
          <p:cNvSpPr>
            <a:spLocks noChangeShapeType="1"/>
          </p:cNvSpPr>
          <p:nvPr/>
        </p:nvSpPr>
        <p:spPr bwMode="auto">
          <a:xfrm>
            <a:off x="487363" y="652463"/>
            <a:ext cx="1690687" cy="0"/>
          </a:xfrm>
          <a:prstGeom prst="line">
            <a:avLst/>
          </a:prstGeom>
          <a:noFill/>
          <a:ln w="28575">
            <a:solidFill>
              <a:schemeClr val="bg1"/>
            </a:solidFill>
            <a:round/>
            <a:headEnd/>
            <a:tailEnd/>
          </a:ln>
        </p:spPr>
        <p:txBody>
          <a:bodyPr/>
          <a:lstStyle/>
          <a:p>
            <a:endParaRPr lang="ru-RU"/>
          </a:p>
        </p:txBody>
      </p:sp>
      <p:sp>
        <p:nvSpPr>
          <p:cNvPr id="1031" name="Line 10"/>
          <p:cNvSpPr>
            <a:spLocks noChangeShapeType="1"/>
          </p:cNvSpPr>
          <p:nvPr/>
        </p:nvSpPr>
        <p:spPr bwMode="auto">
          <a:xfrm>
            <a:off x="487363" y="692150"/>
            <a:ext cx="1690687" cy="0"/>
          </a:xfrm>
          <a:prstGeom prst="line">
            <a:avLst/>
          </a:prstGeom>
          <a:noFill/>
          <a:ln w="28575">
            <a:solidFill>
              <a:srgbClr val="0066FF"/>
            </a:solidFill>
            <a:round/>
            <a:headEnd/>
            <a:tailEnd/>
          </a:ln>
        </p:spPr>
        <p:txBody>
          <a:bodyPr/>
          <a:lstStyle/>
          <a:p>
            <a:endParaRPr lang="ru-RU"/>
          </a:p>
        </p:txBody>
      </p:sp>
      <p:pic>
        <p:nvPicPr>
          <p:cNvPr id="1032" name="Рисунок 3" descr="ЯОКНБ-лого-ЦВЕТ.jpg"/>
          <p:cNvPicPr>
            <a:picLocks noChangeAspect="1"/>
          </p:cNvPicPr>
          <p:nvPr/>
        </p:nvPicPr>
        <p:blipFill>
          <a:blip r:embed="rId3" cstate="print">
            <a:clrChange>
              <a:clrFrom>
                <a:srgbClr val="FCFBFB"/>
              </a:clrFrom>
              <a:clrTo>
                <a:srgbClr val="FCFBFB">
                  <a:alpha val="0"/>
                </a:srgbClr>
              </a:clrTo>
            </a:clrChange>
          </a:blip>
          <a:srcRect/>
          <a:stretch>
            <a:fillRect/>
          </a:stretch>
        </p:blipFill>
        <p:spPr bwMode="auto">
          <a:xfrm>
            <a:off x="250825" y="47625"/>
            <a:ext cx="649288" cy="522288"/>
          </a:xfrm>
          <a:prstGeom prst="rect">
            <a:avLst/>
          </a:prstGeom>
          <a:noFill/>
          <a:ln w="9525">
            <a:noFill/>
            <a:miter lim="800000"/>
            <a:headEnd/>
            <a:tailEnd/>
          </a:ln>
        </p:spPr>
      </p:pic>
      <p:sp>
        <p:nvSpPr>
          <p:cNvPr id="13" name="Прямоугольник 12"/>
          <p:cNvSpPr/>
          <p:nvPr/>
        </p:nvSpPr>
        <p:spPr>
          <a:xfrm>
            <a:off x="112713" y="873111"/>
            <a:ext cx="180474" cy="5429264"/>
          </a:xfrm>
          <a:prstGeom prst="rect">
            <a:avLst/>
          </a:prstGeom>
          <a:solidFill>
            <a:schemeClr val="bg1">
              <a:lumMod val="85000"/>
            </a:schemeClr>
          </a:solidFill>
          <a:ln>
            <a:noFill/>
          </a:ln>
          <a:effectLst>
            <a:innerShdw blurRad="63500" dist="254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cxnSp>
        <p:nvCxnSpPr>
          <p:cNvPr id="17" name="Прямая соединительная линия 16"/>
          <p:cNvCxnSpPr/>
          <p:nvPr/>
        </p:nvCxnSpPr>
        <p:spPr>
          <a:xfrm>
            <a:off x="1470025" y="6523038"/>
            <a:ext cx="6572250" cy="1587"/>
          </a:xfrm>
          <a:prstGeom prst="line">
            <a:avLst/>
          </a:prstGeom>
          <a:ln w="38100" cap="rnd">
            <a:solidFill>
              <a:srgbClr val="005EA4"/>
            </a:solidFill>
          </a:ln>
        </p:spPr>
        <p:style>
          <a:lnRef idx="1">
            <a:schemeClr val="accent1"/>
          </a:lnRef>
          <a:fillRef idx="0">
            <a:schemeClr val="accent1"/>
          </a:fillRef>
          <a:effectRef idx="0">
            <a:schemeClr val="accent1"/>
          </a:effectRef>
          <a:fontRef idx="minor">
            <a:schemeClr val="tx1"/>
          </a:fontRef>
        </p:style>
      </p:cxnSp>
      <p:sp>
        <p:nvSpPr>
          <p:cNvPr id="1037" name="Rectangle 44"/>
          <p:cNvSpPr>
            <a:spLocks noChangeArrowheads="1"/>
          </p:cNvSpPr>
          <p:nvPr/>
        </p:nvSpPr>
        <p:spPr bwMode="auto">
          <a:xfrm>
            <a:off x="0" y="6308725"/>
            <a:ext cx="9144000" cy="576263"/>
          </a:xfrm>
          <a:prstGeom prst="rect">
            <a:avLst/>
          </a:prstGeom>
          <a:solidFill>
            <a:srgbClr val="C0C0C0">
              <a:alpha val="45882"/>
            </a:srgbClr>
          </a:solidFill>
          <a:ln w="19050">
            <a:noFill/>
            <a:miter lim="800000"/>
            <a:headEnd/>
            <a:tailEnd/>
          </a:ln>
        </p:spPr>
        <p:txBody>
          <a:bodyPr wrap="none" lIns="36731" tIns="36731" rIns="36731" bIns="36731" anchor="ctr"/>
          <a:lstStyle/>
          <a:p>
            <a:pPr defTabSz="933450"/>
            <a:endParaRPr lang="ru-RU" sz="1200" b="1">
              <a:cs typeface="Arial" pitchFamily="34" charset="0"/>
            </a:endParaRPr>
          </a:p>
        </p:txBody>
      </p:sp>
      <p:sp>
        <p:nvSpPr>
          <p:cNvPr id="15" name="Прямоугольный треугольник 14"/>
          <p:cNvSpPr/>
          <p:nvPr/>
        </p:nvSpPr>
        <p:spPr>
          <a:xfrm flipH="1">
            <a:off x="8113357" y="6096854"/>
            <a:ext cx="1024572" cy="782782"/>
          </a:xfrm>
          <a:prstGeom prst="rtTriangle">
            <a:avLst/>
          </a:prstGeom>
          <a:solidFill>
            <a:schemeClr val="bg1">
              <a:lumMod val="7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1055" name="Заголовок 1"/>
          <p:cNvSpPr>
            <a:spLocks/>
          </p:cNvSpPr>
          <p:nvPr/>
        </p:nvSpPr>
        <p:spPr bwMode="auto">
          <a:xfrm>
            <a:off x="3714750" y="71438"/>
            <a:ext cx="5072063" cy="714375"/>
          </a:xfrm>
          <a:prstGeom prst="rect">
            <a:avLst/>
          </a:prstGeom>
          <a:noFill/>
          <a:ln w="9525">
            <a:noFill/>
            <a:miter lim="800000"/>
            <a:headEnd/>
            <a:tailEnd/>
          </a:ln>
        </p:spPr>
        <p:txBody>
          <a:bodyPr anchor="ctr"/>
          <a:lstStyle/>
          <a:p>
            <a:pPr algn="ctr"/>
            <a:r>
              <a:rPr lang="ru-RU" sz="1600" b="1" cap="all" dirty="0" smtClean="0">
                <a:solidFill>
                  <a:srgbClr val="000066"/>
                </a:solidFill>
                <a:cs typeface="Arial" pitchFamily="34" charset="0"/>
              </a:rPr>
              <a:t>НАЛИЧИЕ за последний год проблем, связанных с употреблением алкоголя </a:t>
            </a:r>
            <a:endParaRPr lang="ru-RU" sz="1600" b="1" cap="all" dirty="0">
              <a:solidFill>
                <a:srgbClr val="000066"/>
              </a:solidFill>
              <a:cs typeface="Arial" pitchFamily="34" charset="0"/>
            </a:endParaRPr>
          </a:p>
        </p:txBody>
      </p:sp>
      <p:graphicFrame>
        <p:nvGraphicFramePr>
          <p:cNvPr id="20" name="Диаграмма 19"/>
          <p:cNvGraphicFramePr/>
          <p:nvPr/>
        </p:nvGraphicFramePr>
        <p:xfrm>
          <a:off x="395536" y="980728"/>
          <a:ext cx="8640960" cy="532859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 xmlns:p14="http://schemas.microsoft.com/office/powerpoint/2010/main" val="128016089"/>
      </p:ext>
    </p:extLst>
  </p:cSld>
  <p:clrMapOvr>
    <a:masterClrMapping/>
  </p:clrMapOvr>
  <p:transition>
    <p:cover dir="ld"/>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 name="Прямая соединительная линия 15"/>
          <p:cNvCxnSpPr/>
          <p:nvPr/>
        </p:nvCxnSpPr>
        <p:spPr>
          <a:xfrm>
            <a:off x="1470025" y="6523038"/>
            <a:ext cx="6572250" cy="1587"/>
          </a:xfrm>
          <a:prstGeom prst="line">
            <a:avLst/>
          </a:prstGeom>
          <a:ln w="38100" cap="rnd">
            <a:solidFill>
              <a:srgbClr val="005EA4"/>
            </a:solidFill>
          </a:ln>
        </p:spPr>
        <p:style>
          <a:lnRef idx="1">
            <a:schemeClr val="accent1"/>
          </a:lnRef>
          <a:fillRef idx="0">
            <a:schemeClr val="accent1"/>
          </a:fillRef>
          <a:effectRef idx="0">
            <a:schemeClr val="accent1"/>
          </a:effectRef>
          <a:fontRef idx="minor">
            <a:schemeClr val="tx1"/>
          </a:fontRef>
        </p:style>
      </p:cxnSp>
      <p:sp>
        <p:nvSpPr>
          <p:cNvPr id="9" name="Rectangle 44"/>
          <p:cNvSpPr>
            <a:spLocks noChangeArrowheads="1"/>
          </p:cNvSpPr>
          <p:nvPr/>
        </p:nvSpPr>
        <p:spPr bwMode="auto">
          <a:xfrm>
            <a:off x="0" y="0"/>
            <a:ext cx="9144000" cy="881063"/>
          </a:xfrm>
          <a:prstGeom prst="rect">
            <a:avLst/>
          </a:prstGeom>
          <a:solidFill>
            <a:srgbClr val="C1DCFF">
              <a:alpha val="45490"/>
            </a:srgbClr>
          </a:solidFill>
          <a:ln w="19050">
            <a:noFill/>
            <a:miter lim="800000"/>
            <a:headEnd/>
            <a:tailEnd/>
          </a:ln>
        </p:spPr>
        <p:txBody>
          <a:bodyPr wrap="none" lIns="36731" tIns="36731" rIns="36731" bIns="36731" anchor="ctr"/>
          <a:lstStyle/>
          <a:p>
            <a:pPr defTabSz="933450"/>
            <a:endParaRPr lang="ru-RU" sz="1200" b="1">
              <a:cs typeface="Arial" pitchFamily="34" charset="0"/>
            </a:endParaRPr>
          </a:p>
        </p:txBody>
      </p:sp>
      <p:sp>
        <p:nvSpPr>
          <p:cNvPr id="54274" name="Text Box 2"/>
          <p:cNvSpPr txBox="1">
            <a:spLocks noChangeArrowheads="1"/>
          </p:cNvSpPr>
          <p:nvPr/>
        </p:nvSpPr>
        <p:spPr bwMode="auto">
          <a:xfrm>
            <a:off x="3707904" y="-99392"/>
            <a:ext cx="5256584" cy="1052513"/>
          </a:xfrm>
          <a:prstGeom prst="rect">
            <a:avLst/>
          </a:prstGeom>
          <a:noFill/>
          <a:ln>
            <a:noFill/>
          </a:ln>
          <a:effectLst/>
        </p:spPr>
        <p:txBody>
          <a:bodyPr lIns="90000" tIns="46800" rIns="90000" bIns="46800" anchor="ctr"/>
          <a:lstStyle>
            <a:lvl1pPr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defRPr>
            </a:lvl1pPr>
            <a:lvl2pPr marL="742950" indent="-285750"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defRPr>
            </a:lvl2pPr>
            <a:lvl3pPr marL="1143000" indent="-228600"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defRPr>
            </a:lvl3pPr>
            <a:lvl4pPr marL="1600200" indent="-228600"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defRPr>
            </a:lvl4pPr>
            <a:lvl5pPr marL="2057400" indent="-228600"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defRPr>
            </a:lvl5pPr>
            <a:lvl6pPr marL="2514600" indent="-228600" defTabSz="449263" fontAlgn="base">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defRPr>
            </a:lvl6pPr>
            <a:lvl7pPr marL="2971800" indent="-228600" defTabSz="449263" fontAlgn="base">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defRPr>
            </a:lvl7pPr>
            <a:lvl8pPr marL="3429000" indent="-228600" defTabSz="449263" fontAlgn="base">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defRPr>
            </a:lvl8pPr>
            <a:lvl9pPr marL="3886200" indent="-228600" defTabSz="449263" fontAlgn="base">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defRPr>
            </a:lvl9pPr>
          </a:lstStyle>
          <a:p>
            <a:pPr algn="ctr">
              <a:buSzPct val="100000"/>
            </a:pPr>
            <a:r>
              <a:rPr lang="ru-RU" b="1" dirty="0" smtClean="0">
                <a:solidFill>
                  <a:schemeClr val="tx2">
                    <a:lumMod val="75000"/>
                  </a:schemeClr>
                </a:solidFill>
                <a:cs typeface="Arial" charset="0"/>
              </a:rPr>
              <a:t>Число указанных проблемных ситуаций, связанных с употреблением алкоголя</a:t>
            </a:r>
            <a:endParaRPr lang="ru-RU" b="1" dirty="0">
              <a:solidFill>
                <a:schemeClr val="tx2">
                  <a:lumMod val="75000"/>
                </a:schemeClr>
              </a:solidFill>
              <a:cs typeface="Arial" charset="0"/>
            </a:endParaRPr>
          </a:p>
        </p:txBody>
      </p:sp>
      <p:sp>
        <p:nvSpPr>
          <p:cNvPr id="54422" name="Text Box 150"/>
          <p:cNvSpPr txBox="1">
            <a:spLocks noChangeArrowheads="1"/>
          </p:cNvSpPr>
          <p:nvPr/>
        </p:nvSpPr>
        <p:spPr bwMode="auto">
          <a:xfrm>
            <a:off x="755576" y="4121785"/>
            <a:ext cx="8208912" cy="1754326"/>
          </a:xfrm>
          <a:prstGeom prst="rect">
            <a:avLst/>
          </a:prstGeom>
          <a:solidFill>
            <a:schemeClr val="accent6">
              <a:lumMod val="20000"/>
              <a:lumOff val="80000"/>
            </a:schemeClr>
          </a:solidFill>
          <a:ln w="3175">
            <a:solidFill>
              <a:schemeClr val="accent6">
                <a:lumMod val="75000"/>
              </a:schemeClr>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prst="divot"/>
          </a:sp3d>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style>
          <a:lnRef idx="2">
            <a:schemeClr val="accent6"/>
          </a:lnRef>
          <a:fillRef idx="1">
            <a:schemeClr val="lt1"/>
          </a:fillRef>
          <a:effectRef idx="0">
            <a:schemeClr val="accent6"/>
          </a:effectRef>
          <a:fontRef idx="minor">
            <a:schemeClr val="dk1"/>
          </a:fontRef>
        </p:style>
        <p:txBody>
          <a:bodyPr wrap="square">
            <a:spAutoFit/>
          </a:bodyPr>
          <a:lstStyle>
            <a:lvl1pPr marL="361950" indent="-361950">
              <a:defRPr>
                <a:solidFill>
                  <a:schemeClr val="tx1"/>
                </a:solidFill>
                <a:latin typeface="Arial" charset="0"/>
              </a:defRPr>
            </a:lvl1pPr>
            <a:lvl2pPr marL="541338">
              <a:defRPr>
                <a:solidFill>
                  <a:schemeClr val="tx1"/>
                </a:solidFill>
                <a:latin typeface="Arial" charset="0"/>
              </a:defRPr>
            </a:lvl2pPr>
            <a:lvl3pPr>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fontAlgn="base">
              <a:spcBef>
                <a:spcPct val="0"/>
              </a:spcBef>
              <a:spcAft>
                <a:spcPct val="0"/>
              </a:spcAft>
              <a:defRPr>
                <a:solidFill>
                  <a:schemeClr val="tx1"/>
                </a:solidFill>
                <a:latin typeface="Arial" charset="0"/>
              </a:defRPr>
            </a:lvl6pPr>
            <a:lvl7pPr fontAlgn="base">
              <a:spcBef>
                <a:spcPct val="0"/>
              </a:spcBef>
              <a:spcAft>
                <a:spcPct val="0"/>
              </a:spcAft>
              <a:defRPr>
                <a:solidFill>
                  <a:schemeClr val="tx1"/>
                </a:solidFill>
                <a:latin typeface="Arial" charset="0"/>
              </a:defRPr>
            </a:lvl7pPr>
            <a:lvl8pPr fontAlgn="base">
              <a:spcBef>
                <a:spcPct val="0"/>
              </a:spcBef>
              <a:spcAft>
                <a:spcPct val="0"/>
              </a:spcAft>
              <a:defRPr>
                <a:solidFill>
                  <a:schemeClr val="tx1"/>
                </a:solidFill>
                <a:latin typeface="Arial" charset="0"/>
              </a:defRPr>
            </a:lvl8pPr>
            <a:lvl9pPr fontAlgn="base">
              <a:spcBef>
                <a:spcPct val="0"/>
              </a:spcBef>
              <a:spcAft>
                <a:spcPct val="0"/>
              </a:spcAft>
              <a:defRPr>
                <a:solidFill>
                  <a:schemeClr val="tx1"/>
                </a:solidFill>
                <a:latin typeface="Arial" charset="0"/>
              </a:defRPr>
            </a:lvl9pPr>
          </a:lstStyle>
          <a:p>
            <a:pPr marL="0" indent="0" algn="just">
              <a:tabLst>
                <a:tab pos="0" algn="l"/>
              </a:tabLst>
            </a:pPr>
            <a:r>
              <a:rPr lang="ru-RU" b="1" dirty="0" smtClean="0">
                <a:solidFill>
                  <a:srgbClr val="C00000"/>
                </a:solidFill>
              </a:rPr>
              <a:t>Большое количество потребляемого алкоголя провоцирует возникновение большого количества проблемных ситуаций</a:t>
            </a:r>
            <a:r>
              <a:rPr lang="ru-RU" dirty="0" smtClean="0"/>
              <a:t>. </a:t>
            </a:r>
          </a:p>
          <a:p>
            <a:pPr marL="0" indent="0" algn="just">
              <a:tabLst>
                <a:tab pos="0" algn="l"/>
              </a:tabLst>
            </a:pPr>
            <a:r>
              <a:rPr lang="ru-RU" dirty="0" smtClean="0"/>
              <a:t>Данное обстоятельство требует изменений законодательства и профилактических вмешательств, способствующих сокращению объёмов потребляемых алкогольных напитков всех видов, в первую очередь – крепких алкогольных напитков. </a:t>
            </a:r>
            <a:endParaRPr lang="ru-RU" dirty="0"/>
          </a:p>
        </p:txBody>
      </p:sp>
      <p:sp>
        <p:nvSpPr>
          <p:cNvPr id="8" name="Rectangle 44"/>
          <p:cNvSpPr>
            <a:spLocks noChangeArrowheads="1"/>
          </p:cNvSpPr>
          <p:nvPr/>
        </p:nvSpPr>
        <p:spPr bwMode="auto">
          <a:xfrm>
            <a:off x="0" y="6308725"/>
            <a:ext cx="9144000" cy="576263"/>
          </a:xfrm>
          <a:prstGeom prst="rect">
            <a:avLst/>
          </a:prstGeom>
          <a:solidFill>
            <a:srgbClr val="C0C0C0">
              <a:alpha val="45882"/>
            </a:srgbClr>
          </a:solidFill>
          <a:ln w="19050">
            <a:noFill/>
            <a:miter lim="800000"/>
            <a:headEnd/>
            <a:tailEnd/>
          </a:ln>
        </p:spPr>
        <p:txBody>
          <a:bodyPr wrap="none" lIns="36731" tIns="36731" rIns="36731" bIns="36731" anchor="ctr"/>
          <a:lstStyle/>
          <a:p>
            <a:pPr defTabSz="933450"/>
            <a:endParaRPr lang="ru-RU" sz="1200" b="1">
              <a:cs typeface="Arial" pitchFamily="34" charset="0"/>
            </a:endParaRPr>
          </a:p>
        </p:txBody>
      </p:sp>
      <p:sp>
        <p:nvSpPr>
          <p:cNvPr id="10" name="Text Box 8"/>
          <p:cNvSpPr txBox="1">
            <a:spLocks noChangeArrowheads="1"/>
          </p:cNvSpPr>
          <p:nvPr/>
        </p:nvSpPr>
        <p:spPr bwMode="auto">
          <a:xfrm>
            <a:off x="900113" y="260350"/>
            <a:ext cx="2519362" cy="365125"/>
          </a:xfrm>
          <a:prstGeom prst="rect">
            <a:avLst/>
          </a:prstGeom>
          <a:noFill/>
          <a:ln w="9525">
            <a:noFill/>
            <a:miter lim="800000"/>
            <a:headEnd/>
            <a:tailEnd/>
          </a:ln>
        </p:spPr>
        <p:txBody>
          <a:bodyPr lIns="93296" tIns="46648" rIns="93296" bIns="46648">
            <a:spAutoFit/>
          </a:bodyPr>
          <a:lstStyle/>
          <a:p>
            <a:pPr defTabSz="933450">
              <a:spcBef>
                <a:spcPct val="50000"/>
              </a:spcBef>
            </a:pPr>
            <a:r>
              <a:rPr lang="ru-RU" sz="900" b="1" dirty="0">
                <a:solidFill>
                  <a:srgbClr val="0033CC"/>
                </a:solidFill>
                <a:latin typeface="AvantGarde Md BT" pitchFamily="34" charset="0"/>
                <a:cs typeface="Arial" pitchFamily="34" charset="0"/>
              </a:rPr>
              <a:t>ГБУЗ ЯО «Ярославская областная клиническая наркологическая больница</a:t>
            </a:r>
          </a:p>
        </p:txBody>
      </p:sp>
      <p:sp>
        <p:nvSpPr>
          <p:cNvPr id="11" name="Line 9"/>
          <p:cNvSpPr>
            <a:spLocks noChangeShapeType="1"/>
          </p:cNvSpPr>
          <p:nvPr/>
        </p:nvSpPr>
        <p:spPr bwMode="auto">
          <a:xfrm>
            <a:off x="487363" y="652463"/>
            <a:ext cx="1690687" cy="0"/>
          </a:xfrm>
          <a:prstGeom prst="line">
            <a:avLst/>
          </a:prstGeom>
          <a:noFill/>
          <a:ln w="28575">
            <a:solidFill>
              <a:schemeClr val="bg1"/>
            </a:solidFill>
            <a:round/>
            <a:headEnd/>
            <a:tailEnd/>
          </a:ln>
        </p:spPr>
        <p:txBody>
          <a:bodyPr/>
          <a:lstStyle/>
          <a:p>
            <a:endParaRPr lang="ru-RU"/>
          </a:p>
        </p:txBody>
      </p:sp>
      <p:sp>
        <p:nvSpPr>
          <p:cNvPr id="12" name="Line 10"/>
          <p:cNvSpPr>
            <a:spLocks noChangeShapeType="1"/>
          </p:cNvSpPr>
          <p:nvPr/>
        </p:nvSpPr>
        <p:spPr bwMode="auto">
          <a:xfrm>
            <a:off x="487363" y="692150"/>
            <a:ext cx="1690687" cy="0"/>
          </a:xfrm>
          <a:prstGeom prst="line">
            <a:avLst/>
          </a:prstGeom>
          <a:noFill/>
          <a:ln w="28575">
            <a:solidFill>
              <a:srgbClr val="0066FF"/>
            </a:solidFill>
            <a:round/>
            <a:headEnd/>
            <a:tailEnd/>
          </a:ln>
        </p:spPr>
        <p:txBody>
          <a:bodyPr/>
          <a:lstStyle/>
          <a:p>
            <a:endParaRPr lang="ru-RU"/>
          </a:p>
        </p:txBody>
      </p:sp>
      <p:pic>
        <p:nvPicPr>
          <p:cNvPr id="13" name="Рисунок 3" descr="ЯОКНБ-лого-ЦВЕТ.jpg"/>
          <p:cNvPicPr>
            <a:picLocks noChangeAspect="1"/>
          </p:cNvPicPr>
          <p:nvPr/>
        </p:nvPicPr>
        <p:blipFill>
          <a:blip r:embed="rId2" cstate="print">
            <a:clrChange>
              <a:clrFrom>
                <a:srgbClr val="FCFBFB"/>
              </a:clrFrom>
              <a:clrTo>
                <a:srgbClr val="FCFBFB">
                  <a:alpha val="0"/>
                </a:srgbClr>
              </a:clrTo>
            </a:clrChange>
          </a:blip>
          <a:srcRect/>
          <a:stretch>
            <a:fillRect/>
          </a:stretch>
        </p:blipFill>
        <p:spPr bwMode="auto">
          <a:xfrm>
            <a:off x="250825" y="47625"/>
            <a:ext cx="649288" cy="522288"/>
          </a:xfrm>
          <a:prstGeom prst="rect">
            <a:avLst/>
          </a:prstGeom>
          <a:noFill/>
          <a:ln w="9525">
            <a:noFill/>
            <a:miter lim="800000"/>
            <a:headEnd/>
            <a:tailEnd/>
          </a:ln>
        </p:spPr>
      </p:pic>
      <p:sp>
        <p:nvSpPr>
          <p:cNvPr id="14" name="Прямоугольник 13"/>
          <p:cNvSpPr/>
          <p:nvPr/>
        </p:nvSpPr>
        <p:spPr>
          <a:xfrm>
            <a:off x="112713" y="873111"/>
            <a:ext cx="180474" cy="5429264"/>
          </a:xfrm>
          <a:prstGeom prst="rect">
            <a:avLst/>
          </a:prstGeom>
          <a:solidFill>
            <a:schemeClr val="bg1">
              <a:lumMod val="85000"/>
            </a:schemeClr>
          </a:solidFill>
          <a:ln>
            <a:noFill/>
          </a:ln>
          <a:effectLst>
            <a:innerShdw blurRad="63500" dist="254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15" name="Прямоугольный треугольник 14"/>
          <p:cNvSpPr/>
          <p:nvPr/>
        </p:nvSpPr>
        <p:spPr>
          <a:xfrm flipH="1">
            <a:off x="8113357" y="6096854"/>
            <a:ext cx="1024572" cy="782782"/>
          </a:xfrm>
          <a:prstGeom prst="rtTriangle">
            <a:avLst/>
          </a:prstGeom>
          <a:solidFill>
            <a:schemeClr val="bg1">
              <a:lumMod val="7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graphicFrame>
        <p:nvGraphicFramePr>
          <p:cNvPr id="18" name="Таблица 17"/>
          <p:cNvGraphicFramePr>
            <a:graphicFrameLocks noGrp="1"/>
          </p:cNvGraphicFramePr>
          <p:nvPr/>
        </p:nvGraphicFramePr>
        <p:xfrm>
          <a:off x="1763686" y="1052736"/>
          <a:ext cx="7200803" cy="2016224"/>
        </p:xfrm>
        <a:graphic>
          <a:graphicData uri="http://schemas.openxmlformats.org/drawingml/2006/table">
            <a:tbl>
              <a:tblPr>
                <a:tableStyleId>{16D9F66E-5EB9-4882-86FB-DCBF35E3C3E4}</a:tableStyleId>
              </a:tblPr>
              <a:tblGrid>
                <a:gridCol w="1364362"/>
                <a:gridCol w="833777"/>
                <a:gridCol w="833777"/>
                <a:gridCol w="833777"/>
                <a:gridCol w="833777"/>
                <a:gridCol w="833777"/>
                <a:gridCol w="833777"/>
                <a:gridCol w="833779"/>
              </a:tblGrid>
              <a:tr h="504056">
                <a:tc>
                  <a:txBody>
                    <a:bodyPr/>
                    <a:lstStyle/>
                    <a:p>
                      <a:pPr marR="179705" algn="r">
                        <a:spcAft>
                          <a:spcPts val="0"/>
                        </a:spcAft>
                      </a:pPr>
                      <a:r>
                        <a:rPr lang="ru-RU" sz="1200" dirty="0" smtClean="0"/>
                        <a:t>Кол-во </a:t>
                      </a:r>
                    </a:p>
                    <a:p>
                      <a:pPr marR="179705" algn="r">
                        <a:spcAft>
                          <a:spcPts val="0"/>
                        </a:spcAft>
                      </a:pPr>
                      <a:r>
                        <a:rPr lang="ru-RU" sz="1200" dirty="0" smtClean="0"/>
                        <a:t>проблем</a:t>
                      </a:r>
                      <a:endParaRPr lang="ru-RU" sz="1200" dirty="0">
                        <a:solidFill>
                          <a:srgbClr val="000000"/>
                        </a:solidFill>
                        <a:latin typeface="Arial" pitchFamily="34" charset="0"/>
                        <a:ea typeface="Calibri"/>
                        <a:cs typeface="Arial" pitchFamily="34" charset="0"/>
                      </a:endParaRPr>
                    </a:p>
                  </a:txBody>
                  <a:tcPr marL="0" marR="68580" marT="0" marB="0" anchor="ctr"/>
                </a:tc>
                <a:tc>
                  <a:txBody>
                    <a:bodyPr/>
                    <a:lstStyle/>
                    <a:p>
                      <a:pPr marR="179705" algn="ctr">
                        <a:spcAft>
                          <a:spcPts val="0"/>
                        </a:spcAft>
                      </a:pPr>
                      <a:r>
                        <a:rPr lang="ru-RU" sz="1600" dirty="0"/>
                        <a:t>0</a:t>
                      </a:r>
                      <a:endParaRPr lang="ru-RU" sz="1600" dirty="0">
                        <a:latin typeface="Arial" pitchFamily="34" charset="0"/>
                        <a:ea typeface="Calibri"/>
                        <a:cs typeface="Arial" pitchFamily="34" charset="0"/>
                      </a:endParaRPr>
                    </a:p>
                  </a:txBody>
                  <a:tcPr marL="68580" marR="68580" marT="0" marB="0" anchor="ctr"/>
                </a:tc>
                <a:tc>
                  <a:txBody>
                    <a:bodyPr/>
                    <a:lstStyle/>
                    <a:p>
                      <a:pPr marR="179705" algn="ctr">
                        <a:spcAft>
                          <a:spcPts val="0"/>
                        </a:spcAft>
                      </a:pPr>
                      <a:r>
                        <a:rPr lang="ru-RU" sz="1600" dirty="0"/>
                        <a:t>1</a:t>
                      </a:r>
                      <a:endParaRPr lang="ru-RU" sz="1600" dirty="0">
                        <a:latin typeface="Arial" pitchFamily="34" charset="0"/>
                        <a:ea typeface="Calibri"/>
                        <a:cs typeface="Arial" pitchFamily="34" charset="0"/>
                      </a:endParaRPr>
                    </a:p>
                  </a:txBody>
                  <a:tcPr marL="68580" marR="68580" marT="0" marB="0" anchor="ctr"/>
                </a:tc>
                <a:tc>
                  <a:txBody>
                    <a:bodyPr/>
                    <a:lstStyle/>
                    <a:p>
                      <a:pPr marR="179705" algn="ctr">
                        <a:spcAft>
                          <a:spcPts val="0"/>
                        </a:spcAft>
                      </a:pPr>
                      <a:r>
                        <a:rPr lang="ru-RU" sz="1600" dirty="0"/>
                        <a:t>2</a:t>
                      </a:r>
                      <a:endParaRPr lang="ru-RU" sz="1600" dirty="0">
                        <a:latin typeface="Arial" pitchFamily="34" charset="0"/>
                        <a:ea typeface="Calibri"/>
                        <a:cs typeface="Arial" pitchFamily="34" charset="0"/>
                      </a:endParaRPr>
                    </a:p>
                  </a:txBody>
                  <a:tcPr marL="68580" marR="68580" marT="0" marB="0" anchor="ctr"/>
                </a:tc>
                <a:tc>
                  <a:txBody>
                    <a:bodyPr/>
                    <a:lstStyle/>
                    <a:p>
                      <a:pPr marR="179705" algn="ctr">
                        <a:spcAft>
                          <a:spcPts val="0"/>
                        </a:spcAft>
                      </a:pPr>
                      <a:r>
                        <a:rPr lang="ru-RU" sz="1600"/>
                        <a:t>3</a:t>
                      </a:r>
                      <a:endParaRPr lang="ru-RU" sz="1600">
                        <a:latin typeface="Arial" pitchFamily="34" charset="0"/>
                        <a:ea typeface="Calibri"/>
                        <a:cs typeface="Arial" pitchFamily="34" charset="0"/>
                      </a:endParaRPr>
                    </a:p>
                  </a:txBody>
                  <a:tcPr marL="68580" marR="68580" marT="0" marB="0" anchor="ctr"/>
                </a:tc>
                <a:tc>
                  <a:txBody>
                    <a:bodyPr/>
                    <a:lstStyle/>
                    <a:p>
                      <a:pPr marR="179705" algn="ctr">
                        <a:spcAft>
                          <a:spcPts val="0"/>
                        </a:spcAft>
                      </a:pPr>
                      <a:r>
                        <a:rPr lang="ru-RU" sz="1600"/>
                        <a:t>4</a:t>
                      </a:r>
                      <a:endParaRPr lang="ru-RU" sz="1600">
                        <a:latin typeface="Arial" pitchFamily="34" charset="0"/>
                        <a:ea typeface="Calibri"/>
                        <a:cs typeface="Arial" pitchFamily="34" charset="0"/>
                      </a:endParaRPr>
                    </a:p>
                  </a:txBody>
                  <a:tcPr marL="68580" marR="68580" marT="0" marB="0" anchor="ctr"/>
                </a:tc>
                <a:tc>
                  <a:txBody>
                    <a:bodyPr/>
                    <a:lstStyle/>
                    <a:p>
                      <a:pPr marR="179705" algn="ctr">
                        <a:spcAft>
                          <a:spcPts val="0"/>
                        </a:spcAft>
                      </a:pPr>
                      <a:r>
                        <a:rPr lang="ru-RU" sz="1600"/>
                        <a:t>5</a:t>
                      </a:r>
                      <a:endParaRPr lang="ru-RU" sz="1600">
                        <a:latin typeface="Arial" pitchFamily="34" charset="0"/>
                        <a:ea typeface="Calibri"/>
                        <a:cs typeface="Arial" pitchFamily="34" charset="0"/>
                      </a:endParaRPr>
                    </a:p>
                  </a:txBody>
                  <a:tcPr marL="68580" marR="68580" marT="0" marB="0" anchor="ctr"/>
                </a:tc>
                <a:tc>
                  <a:txBody>
                    <a:bodyPr/>
                    <a:lstStyle/>
                    <a:p>
                      <a:pPr marR="179705" algn="ctr">
                        <a:spcAft>
                          <a:spcPts val="0"/>
                        </a:spcAft>
                      </a:pPr>
                      <a:r>
                        <a:rPr lang="ru-RU" sz="1600" dirty="0"/>
                        <a:t>6</a:t>
                      </a:r>
                      <a:endParaRPr lang="ru-RU" sz="1600" dirty="0">
                        <a:latin typeface="Arial" pitchFamily="34" charset="0"/>
                        <a:ea typeface="Calibri"/>
                        <a:cs typeface="Arial" pitchFamily="34" charset="0"/>
                      </a:endParaRPr>
                    </a:p>
                  </a:txBody>
                  <a:tcPr marL="68580" marR="68580" marT="0" marB="0" anchor="ctr"/>
                </a:tc>
              </a:tr>
              <a:tr h="504056">
                <a:tc>
                  <a:txBody>
                    <a:bodyPr/>
                    <a:lstStyle/>
                    <a:p>
                      <a:pPr marR="179705" algn="l">
                        <a:spcAft>
                          <a:spcPts val="0"/>
                        </a:spcAft>
                      </a:pPr>
                      <a:r>
                        <a:rPr lang="ru-RU" sz="1400" dirty="0"/>
                        <a:t>Все</a:t>
                      </a:r>
                      <a:endParaRPr lang="ru-RU" sz="1400" dirty="0">
                        <a:latin typeface="Arial" pitchFamily="34" charset="0"/>
                        <a:ea typeface="Calibri"/>
                        <a:cs typeface="Arial" pitchFamily="34" charset="0"/>
                      </a:endParaRPr>
                    </a:p>
                  </a:txBody>
                  <a:tcPr marL="68580" marR="68580" marT="0" marB="0" anchor="ctr">
                    <a:solidFill>
                      <a:schemeClr val="bg1"/>
                    </a:solidFill>
                  </a:tcPr>
                </a:tc>
                <a:tc>
                  <a:txBody>
                    <a:bodyPr/>
                    <a:lstStyle/>
                    <a:p>
                      <a:pPr marR="179705" algn="ctr">
                        <a:spcAft>
                          <a:spcPts val="0"/>
                        </a:spcAft>
                      </a:pPr>
                      <a:r>
                        <a:rPr lang="ru-RU" sz="1600" b="1" dirty="0"/>
                        <a:t>47,8</a:t>
                      </a:r>
                      <a:endParaRPr lang="ru-RU" sz="1600" b="1" dirty="0">
                        <a:latin typeface="Arial" pitchFamily="34" charset="0"/>
                        <a:ea typeface="Calibri"/>
                        <a:cs typeface="Arial" pitchFamily="34" charset="0"/>
                      </a:endParaRPr>
                    </a:p>
                  </a:txBody>
                  <a:tcPr marL="68580" marR="68580" marT="0" marB="0" anchor="ctr">
                    <a:solidFill>
                      <a:schemeClr val="bg1"/>
                    </a:solidFill>
                  </a:tcPr>
                </a:tc>
                <a:tc>
                  <a:txBody>
                    <a:bodyPr/>
                    <a:lstStyle/>
                    <a:p>
                      <a:pPr marR="179705" algn="ctr">
                        <a:spcAft>
                          <a:spcPts val="0"/>
                        </a:spcAft>
                      </a:pPr>
                      <a:r>
                        <a:rPr lang="ru-RU" sz="1600" b="1" dirty="0"/>
                        <a:t>20,5</a:t>
                      </a:r>
                      <a:endParaRPr lang="ru-RU" sz="1600" b="1" dirty="0">
                        <a:latin typeface="Arial" pitchFamily="34" charset="0"/>
                        <a:ea typeface="Calibri"/>
                        <a:cs typeface="Arial" pitchFamily="34" charset="0"/>
                      </a:endParaRPr>
                    </a:p>
                  </a:txBody>
                  <a:tcPr marL="68580" marR="68580" marT="0" marB="0" anchor="ctr">
                    <a:solidFill>
                      <a:schemeClr val="bg1"/>
                    </a:solidFill>
                  </a:tcPr>
                </a:tc>
                <a:tc>
                  <a:txBody>
                    <a:bodyPr/>
                    <a:lstStyle/>
                    <a:p>
                      <a:pPr marR="179705" algn="ctr">
                        <a:spcAft>
                          <a:spcPts val="0"/>
                        </a:spcAft>
                      </a:pPr>
                      <a:r>
                        <a:rPr lang="ru-RU" sz="1600" b="1" dirty="0"/>
                        <a:t>10,1</a:t>
                      </a:r>
                      <a:endParaRPr lang="ru-RU" sz="1600" b="1" dirty="0">
                        <a:latin typeface="Arial" pitchFamily="34" charset="0"/>
                        <a:ea typeface="Calibri"/>
                        <a:cs typeface="Arial" pitchFamily="34" charset="0"/>
                      </a:endParaRPr>
                    </a:p>
                  </a:txBody>
                  <a:tcPr marL="68580" marR="68580" marT="0" marB="0" anchor="ctr">
                    <a:solidFill>
                      <a:schemeClr val="bg1"/>
                    </a:solidFill>
                  </a:tcPr>
                </a:tc>
                <a:tc>
                  <a:txBody>
                    <a:bodyPr/>
                    <a:lstStyle/>
                    <a:p>
                      <a:pPr marR="179705" algn="ctr">
                        <a:spcAft>
                          <a:spcPts val="0"/>
                        </a:spcAft>
                      </a:pPr>
                      <a:r>
                        <a:rPr lang="ru-RU" sz="1600" b="1" dirty="0"/>
                        <a:t>6,4</a:t>
                      </a:r>
                      <a:endParaRPr lang="ru-RU" sz="1600" b="1" dirty="0">
                        <a:latin typeface="Arial" pitchFamily="34" charset="0"/>
                        <a:ea typeface="Calibri"/>
                        <a:cs typeface="Arial" pitchFamily="34" charset="0"/>
                      </a:endParaRPr>
                    </a:p>
                  </a:txBody>
                  <a:tcPr marL="68580" marR="68580" marT="0" marB="0" anchor="ctr">
                    <a:solidFill>
                      <a:schemeClr val="bg1"/>
                    </a:solidFill>
                  </a:tcPr>
                </a:tc>
                <a:tc>
                  <a:txBody>
                    <a:bodyPr/>
                    <a:lstStyle/>
                    <a:p>
                      <a:pPr marR="179705" algn="ctr">
                        <a:spcAft>
                          <a:spcPts val="0"/>
                        </a:spcAft>
                      </a:pPr>
                      <a:r>
                        <a:rPr lang="ru-RU" sz="1600" b="1" dirty="0"/>
                        <a:t>4,1</a:t>
                      </a:r>
                      <a:endParaRPr lang="ru-RU" sz="1600" b="1" dirty="0">
                        <a:latin typeface="Arial" pitchFamily="34" charset="0"/>
                        <a:ea typeface="Calibri"/>
                        <a:cs typeface="Arial" pitchFamily="34" charset="0"/>
                      </a:endParaRPr>
                    </a:p>
                  </a:txBody>
                  <a:tcPr marL="68580" marR="68580" marT="0" marB="0" anchor="ctr">
                    <a:solidFill>
                      <a:schemeClr val="bg1"/>
                    </a:solidFill>
                  </a:tcPr>
                </a:tc>
                <a:tc>
                  <a:txBody>
                    <a:bodyPr/>
                    <a:lstStyle/>
                    <a:p>
                      <a:pPr marR="179705" algn="ctr">
                        <a:spcAft>
                          <a:spcPts val="0"/>
                        </a:spcAft>
                      </a:pPr>
                      <a:r>
                        <a:rPr lang="ru-RU" sz="1600" b="1"/>
                        <a:t>3,4</a:t>
                      </a:r>
                      <a:endParaRPr lang="ru-RU" sz="1600" b="1">
                        <a:latin typeface="Arial" pitchFamily="34" charset="0"/>
                        <a:ea typeface="Calibri"/>
                        <a:cs typeface="Arial" pitchFamily="34" charset="0"/>
                      </a:endParaRPr>
                    </a:p>
                  </a:txBody>
                  <a:tcPr marL="68580" marR="68580" marT="0" marB="0" anchor="ctr">
                    <a:solidFill>
                      <a:schemeClr val="bg1"/>
                    </a:solidFill>
                  </a:tcPr>
                </a:tc>
                <a:tc>
                  <a:txBody>
                    <a:bodyPr/>
                    <a:lstStyle/>
                    <a:p>
                      <a:pPr marR="179705" algn="ctr">
                        <a:spcAft>
                          <a:spcPts val="0"/>
                        </a:spcAft>
                      </a:pPr>
                      <a:r>
                        <a:rPr lang="ru-RU" sz="1600" b="1" dirty="0"/>
                        <a:t>7,5</a:t>
                      </a:r>
                      <a:endParaRPr lang="ru-RU" sz="1600" b="1" dirty="0">
                        <a:latin typeface="Arial" pitchFamily="34" charset="0"/>
                        <a:ea typeface="Calibri"/>
                        <a:cs typeface="Arial" pitchFamily="34" charset="0"/>
                      </a:endParaRPr>
                    </a:p>
                  </a:txBody>
                  <a:tcPr marL="68580" marR="68580" marT="0" marB="0" anchor="ctr">
                    <a:solidFill>
                      <a:schemeClr val="bg1"/>
                    </a:solidFill>
                  </a:tcPr>
                </a:tc>
              </a:tr>
              <a:tr h="504056">
                <a:tc>
                  <a:txBody>
                    <a:bodyPr/>
                    <a:lstStyle/>
                    <a:p>
                      <a:pPr marR="179705" algn="l">
                        <a:spcAft>
                          <a:spcPts val="0"/>
                        </a:spcAft>
                      </a:pPr>
                      <a:r>
                        <a:rPr lang="ru-RU" sz="1400" dirty="0"/>
                        <a:t>Мужчины</a:t>
                      </a:r>
                      <a:endParaRPr lang="ru-RU" sz="1400" dirty="0">
                        <a:latin typeface="Arial" pitchFamily="34" charset="0"/>
                        <a:ea typeface="Calibri"/>
                        <a:cs typeface="Arial" pitchFamily="34" charset="0"/>
                      </a:endParaRPr>
                    </a:p>
                  </a:txBody>
                  <a:tcPr marL="68580" marR="68580" marT="0" marB="0" anchor="ctr"/>
                </a:tc>
                <a:tc>
                  <a:txBody>
                    <a:bodyPr/>
                    <a:lstStyle/>
                    <a:p>
                      <a:pPr marR="179705" algn="ctr">
                        <a:spcAft>
                          <a:spcPts val="0"/>
                        </a:spcAft>
                      </a:pPr>
                      <a:r>
                        <a:rPr lang="ru-RU" sz="1600" b="1"/>
                        <a:t>36,9</a:t>
                      </a:r>
                      <a:endParaRPr lang="ru-RU" sz="1600" b="1">
                        <a:latin typeface="Arial" pitchFamily="34" charset="0"/>
                        <a:ea typeface="Calibri"/>
                        <a:cs typeface="Arial" pitchFamily="34" charset="0"/>
                      </a:endParaRPr>
                    </a:p>
                  </a:txBody>
                  <a:tcPr marL="68580" marR="68580" marT="0" marB="0" anchor="ctr"/>
                </a:tc>
                <a:tc>
                  <a:txBody>
                    <a:bodyPr/>
                    <a:lstStyle/>
                    <a:p>
                      <a:pPr marR="179705" algn="ctr">
                        <a:spcAft>
                          <a:spcPts val="0"/>
                        </a:spcAft>
                      </a:pPr>
                      <a:r>
                        <a:rPr lang="ru-RU" sz="1600" b="1" dirty="0"/>
                        <a:t>22,5</a:t>
                      </a:r>
                      <a:endParaRPr lang="ru-RU" sz="1600" b="1" dirty="0">
                        <a:latin typeface="Arial" pitchFamily="34" charset="0"/>
                        <a:ea typeface="Calibri"/>
                        <a:cs typeface="Arial" pitchFamily="34" charset="0"/>
                      </a:endParaRPr>
                    </a:p>
                  </a:txBody>
                  <a:tcPr marL="68580" marR="68580" marT="0" marB="0" anchor="ctr"/>
                </a:tc>
                <a:tc>
                  <a:txBody>
                    <a:bodyPr/>
                    <a:lstStyle/>
                    <a:p>
                      <a:pPr marR="179705" algn="ctr">
                        <a:spcAft>
                          <a:spcPts val="0"/>
                        </a:spcAft>
                      </a:pPr>
                      <a:r>
                        <a:rPr lang="ru-RU" sz="1600" b="1" dirty="0"/>
                        <a:t>12,2</a:t>
                      </a:r>
                      <a:endParaRPr lang="ru-RU" sz="1600" b="1" dirty="0">
                        <a:latin typeface="Arial" pitchFamily="34" charset="0"/>
                        <a:ea typeface="Calibri"/>
                        <a:cs typeface="Arial" pitchFamily="34" charset="0"/>
                      </a:endParaRPr>
                    </a:p>
                  </a:txBody>
                  <a:tcPr marL="68580" marR="68580" marT="0" marB="0" anchor="ctr"/>
                </a:tc>
                <a:tc>
                  <a:txBody>
                    <a:bodyPr/>
                    <a:lstStyle/>
                    <a:p>
                      <a:pPr marR="179705" algn="ctr">
                        <a:spcAft>
                          <a:spcPts val="0"/>
                        </a:spcAft>
                      </a:pPr>
                      <a:r>
                        <a:rPr lang="ru-RU" sz="1600" b="1" dirty="0"/>
                        <a:t>9,2</a:t>
                      </a:r>
                      <a:endParaRPr lang="ru-RU" sz="1600" b="1" dirty="0">
                        <a:latin typeface="Arial" pitchFamily="34" charset="0"/>
                        <a:ea typeface="Calibri"/>
                        <a:cs typeface="Arial" pitchFamily="34" charset="0"/>
                      </a:endParaRPr>
                    </a:p>
                  </a:txBody>
                  <a:tcPr marL="68580" marR="68580" marT="0" marB="0" anchor="ctr"/>
                </a:tc>
                <a:tc>
                  <a:txBody>
                    <a:bodyPr/>
                    <a:lstStyle/>
                    <a:p>
                      <a:pPr marR="179705" algn="ctr">
                        <a:spcAft>
                          <a:spcPts val="0"/>
                        </a:spcAft>
                      </a:pPr>
                      <a:r>
                        <a:rPr lang="ru-RU" sz="1600" b="1" dirty="0"/>
                        <a:t>5,6</a:t>
                      </a:r>
                      <a:endParaRPr lang="ru-RU" sz="1600" b="1" dirty="0">
                        <a:latin typeface="Arial" pitchFamily="34" charset="0"/>
                        <a:ea typeface="Calibri"/>
                        <a:cs typeface="Arial" pitchFamily="34" charset="0"/>
                      </a:endParaRPr>
                    </a:p>
                  </a:txBody>
                  <a:tcPr marL="68580" marR="68580" marT="0" marB="0" anchor="ctr"/>
                </a:tc>
                <a:tc>
                  <a:txBody>
                    <a:bodyPr/>
                    <a:lstStyle/>
                    <a:p>
                      <a:pPr marR="179705" algn="ctr">
                        <a:spcAft>
                          <a:spcPts val="0"/>
                        </a:spcAft>
                      </a:pPr>
                      <a:r>
                        <a:rPr lang="ru-RU" sz="1600" b="1" dirty="0"/>
                        <a:t>4,6</a:t>
                      </a:r>
                      <a:endParaRPr lang="ru-RU" sz="1600" b="1" dirty="0">
                        <a:latin typeface="Arial" pitchFamily="34" charset="0"/>
                        <a:ea typeface="Calibri"/>
                        <a:cs typeface="Arial" pitchFamily="34" charset="0"/>
                      </a:endParaRPr>
                    </a:p>
                  </a:txBody>
                  <a:tcPr marL="68580" marR="68580" marT="0" marB="0" anchor="ctr"/>
                </a:tc>
                <a:tc>
                  <a:txBody>
                    <a:bodyPr/>
                    <a:lstStyle/>
                    <a:p>
                      <a:pPr marR="179705" algn="ctr">
                        <a:spcAft>
                          <a:spcPts val="0"/>
                        </a:spcAft>
                      </a:pPr>
                      <a:r>
                        <a:rPr lang="ru-RU" sz="1600" b="1"/>
                        <a:t>9,0</a:t>
                      </a:r>
                      <a:endParaRPr lang="ru-RU" sz="1600" b="1">
                        <a:latin typeface="Arial" pitchFamily="34" charset="0"/>
                        <a:ea typeface="Calibri"/>
                        <a:cs typeface="Arial" pitchFamily="34" charset="0"/>
                      </a:endParaRPr>
                    </a:p>
                  </a:txBody>
                  <a:tcPr marL="68580" marR="68580" marT="0" marB="0" anchor="ctr"/>
                </a:tc>
              </a:tr>
              <a:tr h="504056">
                <a:tc>
                  <a:txBody>
                    <a:bodyPr/>
                    <a:lstStyle/>
                    <a:p>
                      <a:pPr marR="179705" algn="l">
                        <a:spcAft>
                          <a:spcPts val="0"/>
                        </a:spcAft>
                      </a:pPr>
                      <a:r>
                        <a:rPr lang="ru-RU" sz="1400" dirty="0"/>
                        <a:t>Женщины</a:t>
                      </a:r>
                      <a:endParaRPr lang="ru-RU" sz="1400" dirty="0">
                        <a:latin typeface="Arial" pitchFamily="34" charset="0"/>
                        <a:ea typeface="Calibri"/>
                        <a:cs typeface="Arial" pitchFamily="34" charset="0"/>
                      </a:endParaRPr>
                    </a:p>
                  </a:txBody>
                  <a:tcPr marL="68580" marR="68580" marT="0" marB="0" anchor="ctr">
                    <a:solidFill>
                      <a:schemeClr val="bg1"/>
                    </a:solidFill>
                  </a:tcPr>
                </a:tc>
                <a:tc>
                  <a:txBody>
                    <a:bodyPr/>
                    <a:lstStyle/>
                    <a:p>
                      <a:pPr marR="179705" algn="ctr">
                        <a:spcAft>
                          <a:spcPts val="0"/>
                        </a:spcAft>
                      </a:pPr>
                      <a:r>
                        <a:rPr lang="ru-RU" sz="1600" b="1" dirty="0"/>
                        <a:t>65,1</a:t>
                      </a:r>
                      <a:endParaRPr lang="ru-RU" sz="1600" b="1" dirty="0">
                        <a:latin typeface="Arial" pitchFamily="34" charset="0"/>
                        <a:ea typeface="Calibri"/>
                        <a:cs typeface="Arial" pitchFamily="34" charset="0"/>
                      </a:endParaRPr>
                    </a:p>
                  </a:txBody>
                  <a:tcPr marL="68580" marR="68580" marT="0" marB="0" anchor="ctr">
                    <a:solidFill>
                      <a:schemeClr val="bg1"/>
                    </a:solidFill>
                  </a:tcPr>
                </a:tc>
                <a:tc>
                  <a:txBody>
                    <a:bodyPr/>
                    <a:lstStyle/>
                    <a:p>
                      <a:pPr marR="179705" algn="ctr">
                        <a:spcAft>
                          <a:spcPts val="0"/>
                        </a:spcAft>
                      </a:pPr>
                      <a:r>
                        <a:rPr lang="ru-RU" sz="1600" b="1"/>
                        <a:t>17,6</a:t>
                      </a:r>
                      <a:endParaRPr lang="ru-RU" sz="1600" b="1">
                        <a:latin typeface="Arial" pitchFamily="34" charset="0"/>
                        <a:ea typeface="Calibri"/>
                        <a:cs typeface="Arial" pitchFamily="34" charset="0"/>
                      </a:endParaRPr>
                    </a:p>
                  </a:txBody>
                  <a:tcPr marL="68580" marR="68580" marT="0" marB="0" anchor="ctr">
                    <a:solidFill>
                      <a:schemeClr val="bg1"/>
                    </a:solidFill>
                  </a:tcPr>
                </a:tc>
                <a:tc>
                  <a:txBody>
                    <a:bodyPr/>
                    <a:lstStyle/>
                    <a:p>
                      <a:pPr marR="179705" algn="ctr">
                        <a:spcAft>
                          <a:spcPts val="0"/>
                        </a:spcAft>
                      </a:pPr>
                      <a:r>
                        <a:rPr lang="ru-RU" sz="1600" b="1"/>
                        <a:t>6,9</a:t>
                      </a:r>
                      <a:endParaRPr lang="ru-RU" sz="1600" b="1">
                        <a:latin typeface="Arial" pitchFamily="34" charset="0"/>
                        <a:ea typeface="Calibri"/>
                        <a:cs typeface="Arial" pitchFamily="34" charset="0"/>
                      </a:endParaRPr>
                    </a:p>
                  </a:txBody>
                  <a:tcPr marL="68580" marR="68580" marT="0" marB="0" anchor="ctr">
                    <a:solidFill>
                      <a:schemeClr val="bg1"/>
                    </a:solidFill>
                  </a:tcPr>
                </a:tc>
                <a:tc>
                  <a:txBody>
                    <a:bodyPr/>
                    <a:lstStyle/>
                    <a:p>
                      <a:pPr marR="179705" algn="ctr">
                        <a:spcAft>
                          <a:spcPts val="0"/>
                        </a:spcAft>
                      </a:pPr>
                      <a:r>
                        <a:rPr lang="ru-RU" sz="1600" b="1"/>
                        <a:t>2,0</a:t>
                      </a:r>
                      <a:endParaRPr lang="ru-RU" sz="1600" b="1">
                        <a:latin typeface="Arial" pitchFamily="34" charset="0"/>
                        <a:ea typeface="Calibri"/>
                        <a:cs typeface="Arial" pitchFamily="34" charset="0"/>
                      </a:endParaRPr>
                    </a:p>
                  </a:txBody>
                  <a:tcPr marL="68580" marR="68580" marT="0" marB="0" anchor="ctr">
                    <a:solidFill>
                      <a:schemeClr val="bg1"/>
                    </a:solidFill>
                  </a:tcPr>
                </a:tc>
                <a:tc>
                  <a:txBody>
                    <a:bodyPr/>
                    <a:lstStyle/>
                    <a:p>
                      <a:pPr marR="179705" algn="ctr">
                        <a:spcAft>
                          <a:spcPts val="0"/>
                        </a:spcAft>
                      </a:pPr>
                      <a:r>
                        <a:rPr lang="ru-RU" sz="1600" b="1" dirty="0"/>
                        <a:t>1,8</a:t>
                      </a:r>
                      <a:endParaRPr lang="ru-RU" sz="1600" b="1" dirty="0">
                        <a:latin typeface="Arial" pitchFamily="34" charset="0"/>
                        <a:ea typeface="Calibri"/>
                        <a:cs typeface="Arial" pitchFamily="34" charset="0"/>
                      </a:endParaRPr>
                    </a:p>
                  </a:txBody>
                  <a:tcPr marL="68580" marR="68580" marT="0" marB="0" anchor="ctr">
                    <a:solidFill>
                      <a:schemeClr val="bg1"/>
                    </a:solidFill>
                  </a:tcPr>
                </a:tc>
                <a:tc>
                  <a:txBody>
                    <a:bodyPr/>
                    <a:lstStyle/>
                    <a:p>
                      <a:pPr marR="179705" algn="ctr">
                        <a:spcAft>
                          <a:spcPts val="0"/>
                        </a:spcAft>
                      </a:pPr>
                      <a:r>
                        <a:rPr lang="ru-RU" sz="1600" b="1" dirty="0"/>
                        <a:t>1,5</a:t>
                      </a:r>
                      <a:endParaRPr lang="ru-RU" sz="1600" b="1" dirty="0">
                        <a:latin typeface="Arial" pitchFamily="34" charset="0"/>
                        <a:ea typeface="Calibri"/>
                        <a:cs typeface="Arial" pitchFamily="34" charset="0"/>
                      </a:endParaRPr>
                    </a:p>
                  </a:txBody>
                  <a:tcPr marL="68580" marR="68580" marT="0" marB="0" anchor="ctr">
                    <a:solidFill>
                      <a:schemeClr val="bg1"/>
                    </a:solidFill>
                  </a:tcPr>
                </a:tc>
                <a:tc>
                  <a:txBody>
                    <a:bodyPr/>
                    <a:lstStyle/>
                    <a:p>
                      <a:pPr marR="179705" algn="ctr">
                        <a:spcAft>
                          <a:spcPts val="0"/>
                        </a:spcAft>
                      </a:pPr>
                      <a:r>
                        <a:rPr lang="ru-RU" sz="1600" b="1" dirty="0"/>
                        <a:t>5,1</a:t>
                      </a:r>
                      <a:endParaRPr lang="ru-RU" sz="1600" b="1" dirty="0">
                        <a:latin typeface="Arial" pitchFamily="34" charset="0"/>
                        <a:ea typeface="Calibri"/>
                        <a:cs typeface="Arial" pitchFamily="34" charset="0"/>
                      </a:endParaRPr>
                    </a:p>
                  </a:txBody>
                  <a:tcPr marL="68580" marR="68580" marT="0" marB="0" anchor="ctr">
                    <a:solidFill>
                      <a:schemeClr val="bg1"/>
                    </a:solidFill>
                  </a:tcPr>
                </a:tc>
              </a:tr>
            </a:tbl>
          </a:graphicData>
        </a:graphic>
      </p:graphicFrame>
      <p:sp>
        <p:nvSpPr>
          <p:cNvPr id="17" name="Стрелка вправо 16"/>
          <p:cNvSpPr/>
          <p:nvPr/>
        </p:nvSpPr>
        <p:spPr>
          <a:xfrm rot="5400000">
            <a:off x="4355976" y="2276871"/>
            <a:ext cx="792088" cy="2664296"/>
          </a:xfrm>
          <a:prstGeom prst="rightArrow">
            <a:avLst/>
          </a:prstGeom>
          <a:gradFill flip="none" rotWithShape="1">
            <a:gsLst>
              <a:gs pos="0">
                <a:srgbClr val="99B573"/>
              </a:gs>
              <a:gs pos="50000">
                <a:schemeClr val="accent3">
                  <a:lumMod val="75000"/>
                  <a:tint val="44500"/>
                  <a:satMod val="160000"/>
                </a:schemeClr>
              </a:gs>
              <a:gs pos="100000">
                <a:schemeClr val="accent3">
                  <a:lumMod val="75000"/>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 xmlns:p14="http://schemas.microsoft.com/office/powerpoint/2010/main" val="1223699247"/>
      </p:ext>
    </p:extLst>
  </p:cSld>
  <p:clrMapOvr>
    <a:masterClrMapping/>
  </p:clrMapOvr>
  <p:transition>
    <p:cover dir="ld"/>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Скругленный прямоугольник 17"/>
          <p:cNvSpPr/>
          <p:nvPr/>
        </p:nvSpPr>
        <p:spPr>
          <a:xfrm>
            <a:off x="1763688" y="4797152"/>
            <a:ext cx="6840760" cy="1368152"/>
          </a:xfrm>
          <a:prstGeom prst="roundRect">
            <a:avLst>
              <a:gd name="adj" fmla="val 11383"/>
            </a:avLst>
          </a:prstGeom>
          <a:solidFill>
            <a:srgbClr val="627A32"/>
          </a:solidFill>
          <a:ln>
            <a:solidFill>
              <a:schemeClr val="bg1"/>
            </a:solidFill>
          </a:ln>
          <a:effectLst>
            <a:glow rad="101600">
              <a:schemeClr val="accent3">
                <a:lumMod val="75000"/>
                <a:alpha val="6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smtClean="0">
                <a:latin typeface="Arial" pitchFamily="34" charset="0"/>
                <a:cs typeface="Arial" pitchFamily="34" charset="0"/>
              </a:rPr>
              <a:t>Таким образом, полученные результаты свидетельствуют о том, что традиционное для России потребление крепких спиртных напитков остается наиболее распространенным и влечет за собой большое количество проблемных ситуаций, влияющих на здоровье и качество жизни.</a:t>
            </a:r>
            <a:endParaRPr lang="ru-RU" sz="1600" dirty="0">
              <a:latin typeface="Arial" pitchFamily="34" charset="0"/>
              <a:cs typeface="Arial" pitchFamily="34" charset="0"/>
            </a:endParaRPr>
          </a:p>
        </p:txBody>
      </p:sp>
      <p:sp>
        <p:nvSpPr>
          <p:cNvPr id="1028" name="Rectangle 44"/>
          <p:cNvSpPr>
            <a:spLocks noChangeArrowheads="1"/>
          </p:cNvSpPr>
          <p:nvPr/>
        </p:nvSpPr>
        <p:spPr bwMode="auto">
          <a:xfrm>
            <a:off x="0" y="0"/>
            <a:ext cx="9144000" cy="881063"/>
          </a:xfrm>
          <a:prstGeom prst="rect">
            <a:avLst/>
          </a:prstGeom>
          <a:solidFill>
            <a:srgbClr val="97C4FF">
              <a:alpha val="45882"/>
            </a:srgbClr>
          </a:solidFill>
          <a:ln w="19050">
            <a:noFill/>
            <a:miter lim="800000"/>
            <a:headEnd/>
            <a:tailEnd/>
          </a:ln>
        </p:spPr>
        <p:txBody>
          <a:bodyPr wrap="none" lIns="36731" tIns="36731" rIns="36731" bIns="36731" anchor="ctr"/>
          <a:lstStyle/>
          <a:p>
            <a:pPr defTabSz="933450"/>
            <a:endParaRPr lang="ru-RU" sz="1200" b="1">
              <a:cs typeface="Arial" pitchFamily="34" charset="0"/>
            </a:endParaRPr>
          </a:p>
        </p:txBody>
      </p:sp>
      <p:sp>
        <p:nvSpPr>
          <p:cNvPr id="1029" name="Text Box 8"/>
          <p:cNvSpPr txBox="1">
            <a:spLocks noChangeArrowheads="1"/>
          </p:cNvSpPr>
          <p:nvPr/>
        </p:nvSpPr>
        <p:spPr bwMode="auto">
          <a:xfrm>
            <a:off x="900113" y="260350"/>
            <a:ext cx="2519362" cy="365125"/>
          </a:xfrm>
          <a:prstGeom prst="rect">
            <a:avLst/>
          </a:prstGeom>
          <a:noFill/>
          <a:ln w="9525">
            <a:noFill/>
            <a:miter lim="800000"/>
            <a:headEnd/>
            <a:tailEnd/>
          </a:ln>
        </p:spPr>
        <p:txBody>
          <a:bodyPr lIns="93296" tIns="46648" rIns="93296" bIns="46648">
            <a:spAutoFit/>
          </a:bodyPr>
          <a:lstStyle/>
          <a:p>
            <a:pPr defTabSz="933450">
              <a:spcBef>
                <a:spcPct val="50000"/>
              </a:spcBef>
            </a:pPr>
            <a:r>
              <a:rPr lang="ru-RU" sz="900" b="1">
                <a:solidFill>
                  <a:srgbClr val="0033CC"/>
                </a:solidFill>
                <a:latin typeface="AvantGarde Md BT" pitchFamily="34" charset="0"/>
                <a:cs typeface="Arial" pitchFamily="34" charset="0"/>
              </a:rPr>
              <a:t>ГБУЗ ЯО «Ярославская областная клиническая наркологическая больница</a:t>
            </a:r>
          </a:p>
        </p:txBody>
      </p:sp>
      <p:sp>
        <p:nvSpPr>
          <p:cNvPr id="1030" name="Line 9"/>
          <p:cNvSpPr>
            <a:spLocks noChangeShapeType="1"/>
          </p:cNvSpPr>
          <p:nvPr/>
        </p:nvSpPr>
        <p:spPr bwMode="auto">
          <a:xfrm>
            <a:off x="487363" y="652463"/>
            <a:ext cx="1690687" cy="0"/>
          </a:xfrm>
          <a:prstGeom prst="line">
            <a:avLst/>
          </a:prstGeom>
          <a:noFill/>
          <a:ln w="28575">
            <a:solidFill>
              <a:schemeClr val="bg1"/>
            </a:solidFill>
            <a:round/>
            <a:headEnd/>
            <a:tailEnd/>
          </a:ln>
        </p:spPr>
        <p:txBody>
          <a:bodyPr/>
          <a:lstStyle/>
          <a:p>
            <a:endParaRPr lang="ru-RU"/>
          </a:p>
        </p:txBody>
      </p:sp>
      <p:sp>
        <p:nvSpPr>
          <p:cNvPr id="1031" name="Line 10"/>
          <p:cNvSpPr>
            <a:spLocks noChangeShapeType="1"/>
          </p:cNvSpPr>
          <p:nvPr/>
        </p:nvSpPr>
        <p:spPr bwMode="auto">
          <a:xfrm>
            <a:off x="487363" y="692150"/>
            <a:ext cx="1690687" cy="0"/>
          </a:xfrm>
          <a:prstGeom prst="line">
            <a:avLst/>
          </a:prstGeom>
          <a:noFill/>
          <a:ln w="28575">
            <a:solidFill>
              <a:srgbClr val="0066FF"/>
            </a:solidFill>
            <a:round/>
            <a:headEnd/>
            <a:tailEnd/>
          </a:ln>
        </p:spPr>
        <p:txBody>
          <a:bodyPr/>
          <a:lstStyle/>
          <a:p>
            <a:endParaRPr lang="ru-RU"/>
          </a:p>
        </p:txBody>
      </p:sp>
      <p:pic>
        <p:nvPicPr>
          <p:cNvPr id="1032" name="Рисунок 3" descr="ЯОКНБ-лого-ЦВЕТ.jpg"/>
          <p:cNvPicPr>
            <a:picLocks noChangeAspect="1"/>
          </p:cNvPicPr>
          <p:nvPr/>
        </p:nvPicPr>
        <p:blipFill>
          <a:blip r:embed="rId3" cstate="print">
            <a:clrChange>
              <a:clrFrom>
                <a:srgbClr val="FCFBFB"/>
              </a:clrFrom>
              <a:clrTo>
                <a:srgbClr val="FCFBFB">
                  <a:alpha val="0"/>
                </a:srgbClr>
              </a:clrTo>
            </a:clrChange>
          </a:blip>
          <a:srcRect/>
          <a:stretch>
            <a:fillRect/>
          </a:stretch>
        </p:blipFill>
        <p:spPr bwMode="auto">
          <a:xfrm>
            <a:off x="250825" y="47625"/>
            <a:ext cx="649288" cy="522288"/>
          </a:xfrm>
          <a:prstGeom prst="rect">
            <a:avLst/>
          </a:prstGeom>
          <a:noFill/>
          <a:ln w="9525">
            <a:noFill/>
            <a:miter lim="800000"/>
            <a:headEnd/>
            <a:tailEnd/>
          </a:ln>
        </p:spPr>
      </p:pic>
      <p:sp>
        <p:nvSpPr>
          <p:cNvPr id="13" name="Прямоугольник 12"/>
          <p:cNvSpPr/>
          <p:nvPr/>
        </p:nvSpPr>
        <p:spPr>
          <a:xfrm>
            <a:off x="112713" y="873111"/>
            <a:ext cx="180474" cy="5429264"/>
          </a:xfrm>
          <a:prstGeom prst="rect">
            <a:avLst/>
          </a:prstGeom>
          <a:solidFill>
            <a:schemeClr val="bg1">
              <a:lumMod val="85000"/>
            </a:schemeClr>
          </a:solidFill>
          <a:ln>
            <a:noFill/>
          </a:ln>
          <a:effectLst>
            <a:innerShdw blurRad="63500" dist="254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cxnSp>
        <p:nvCxnSpPr>
          <p:cNvPr id="17" name="Прямая соединительная линия 16"/>
          <p:cNvCxnSpPr/>
          <p:nvPr/>
        </p:nvCxnSpPr>
        <p:spPr>
          <a:xfrm>
            <a:off x="1470025" y="6523038"/>
            <a:ext cx="6572250" cy="1587"/>
          </a:xfrm>
          <a:prstGeom prst="line">
            <a:avLst/>
          </a:prstGeom>
          <a:ln w="38100" cap="rnd">
            <a:solidFill>
              <a:srgbClr val="005EA4"/>
            </a:solidFill>
          </a:ln>
        </p:spPr>
        <p:style>
          <a:lnRef idx="1">
            <a:schemeClr val="accent1"/>
          </a:lnRef>
          <a:fillRef idx="0">
            <a:schemeClr val="accent1"/>
          </a:fillRef>
          <a:effectRef idx="0">
            <a:schemeClr val="accent1"/>
          </a:effectRef>
          <a:fontRef idx="minor">
            <a:schemeClr val="tx1"/>
          </a:fontRef>
        </p:style>
      </p:cxnSp>
      <p:sp>
        <p:nvSpPr>
          <p:cNvPr id="1037" name="Rectangle 44"/>
          <p:cNvSpPr>
            <a:spLocks noChangeArrowheads="1"/>
          </p:cNvSpPr>
          <p:nvPr/>
        </p:nvSpPr>
        <p:spPr bwMode="auto">
          <a:xfrm>
            <a:off x="0" y="6308725"/>
            <a:ext cx="9144000" cy="576263"/>
          </a:xfrm>
          <a:prstGeom prst="rect">
            <a:avLst/>
          </a:prstGeom>
          <a:solidFill>
            <a:srgbClr val="C0C0C0">
              <a:alpha val="45882"/>
            </a:srgbClr>
          </a:solidFill>
          <a:ln w="19050">
            <a:noFill/>
            <a:miter lim="800000"/>
            <a:headEnd/>
            <a:tailEnd/>
          </a:ln>
        </p:spPr>
        <p:txBody>
          <a:bodyPr wrap="none" lIns="36731" tIns="36731" rIns="36731" bIns="36731" anchor="ctr"/>
          <a:lstStyle/>
          <a:p>
            <a:pPr defTabSz="933450"/>
            <a:endParaRPr lang="ru-RU" sz="1200" b="1">
              <a:cs typeface="Arial" pitchFamily="34" charset="0"/>
            </a:endParaRPr>
          </a:p>
        </p:txBody>
      </p:sp>
      <p:sp>
        <p:nvSpPr>
          <p:cNvPr id="15" name="Прямоугольный треугольник 14"/>
          <p:cNvSpPr/>
          <p:nvPr/>
        </p:nvSpPr>
        <p:spPr>
          <a:xfrm flipH="1">
            <a:off x="8113357" y="6096854"/>
            <a:ext cx="1024572" cy="782782"/>
          </a:xfrm>
          <a:prstGeom prst="rtTriangle">
            <a:avLst/>
          </a:prstGeom>
          <a:solidFill>
            <a:schemeClr val="bg1">
              <a:lumMod val="7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1055" name="Заголовок 1"/>
          <p:cNvSpPr>
            <a:spLocks/>
          </p:cNvSpPr>
          <p:nvPr/>
        </p:nvSpPr>
        <p:spPr bwMode="auto">
          <a:xfrm>
            <a:off x="3714750" y="71438"/>
            <a:ext cx="5072063" cy="714375"/>
          </a:xfrm>
          <a:prstGeom prst="rect">
            <a:avLst/>
          </a:prstGeom>
          <a:noFill/>
          <a:ln w="9525">
            <a:noFill/>
            <a:miter lim="800000"/>
            <a:headEnd/>
            <a:tailEnd/>
          </a:ln>
        </p:spPr>
        <p:txBody>
          <a:bodyPr anchor="ctr"/>
          <a:lstStyle/>
          <a:p>
            <a:pPr algn="ctr"/>
            <a:r>
              <a:rPr lang="ru-RU" b="1" cap="all" dirty="0" smtClean="0">
                <a:solidFill>
                  <a:srgbClr val="000066"/>
                </a:solidFill>
                <a:cs typeface="Arial" pitchFamily="34" charset="0"/>
              </a:rPr>
              <a:t>ВЫВОДЫ</a:t>
            </a:r>
            <a:endParaRPr lang="ru-RU" b="1" cap="all" dirty="0">
              <a:solidFill>
                <a:srgbClr val="000066"/>
              </a:solidFill>
              <a:cs typeface="Arial" pitchFamily="34" charset="0"/>
            </a:endParaRPr>
          </a:p>
        </p:txBody>
      </p:sp>
      <p:sp>
        <p:nvSpPr>
          <p:cNvPr id="16" name="TextBox 15"/>
          <p:cNvSpPr txBox="1"/>
          <p:nvPr/>
        </p:nvSpPr>
        <p:spPr>
          <a:xfrm>
            <a:off x="881001" y="940073"/>
            <a:ext cx="7675184" cy="3600986"/>
          </a:xfrm>
          <a:prstGeom prst="rect">
            <a:avLst/>
          </a:prstGeom>
          <a:solidFill>
            <a:srgbClr val="F0F9E7"/>
          </a:solidFill>
          <a:ln w="3175">
            <a:solidFill>
              <a:schemeClr val="accent3">
                <a:lumMod val="50000"/>
              </a:schemeClr>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1">
            <a:schemeClr val="accent1"/>
          </a:lnRef>
          <a:fillRef idx="2">
            <a:schemeClr val="accent1"/>
          </a:fillRef>
          <a:effectRef idx="1">
            <a:schemeClr val="accent1"/>
          </a:effectRef>
          <a:fontRef idx="minor">
            <a:schemeClr val="dk1"/>
          </a:fontRef>
        </p:style>
        <p:txBody>
          <a:bodyPr wrap="square">
            <a:spAutoFit/>
          </a:bodyPr>
          <a:lstStyle/>
          <a:p>
            <a:pPr marL="342900" indent="-342900">
              <a:spcAft>
                <a:spcPts val="600"/>
              </a:spcAft>
              <a:buAutoNum type="arabicPeriod"/>
              <a:defRPr/>
            </a:pPr>
            <a:r>
              <a:rPr lang="ru-RU" sz="1600" dirty="0" smtClean="0">
                <a:solidFill>
                  <a:schemeClr val="tx1"/>
                </a:solidFill>
                <a:latin typeface="Arial" pitchFamily="34" charset="0"/>
                <a:cs typeface="Arial" pitchFamily="34" charset="0"/>
              </a:rPr>
              <a:t>Среди </a:t>
            </a:r>
            <a:r>
              <a:rPr lang="ru-RU" sz="1600" dirty="0">
                <a:solidFill>
                  <a:schemeClr val="tx1"/>
                </a:solidFill>
                <a:latin typeface="Arial" pitchFamily="34" charset="0"/>
                <a:cs typeface="Arial" pitchFamily="34" charset="0"/>
              </a:rPr>
              <a:t>мужчин наиболее распространенным является употребление крепких алкогольных напитков и пива, особенно крепких напитков в больших количествах. </a:t>
            </a:r>
          </a:p>
          <a:p>
            <a:pPr marL="342900" indent="-342900">
              <a:spcAft>
                <a:spcPts val="600"/>
              </a:spcAft>
              <a:buAutoNum type="arabicPeriod"/>
              <a:defRPr/>
            </a:pPr>
            <a:r>
              <a:rPr lang="ru-RU" sz="1600" dirty="0" smtClean="0">
                <a:solidFill>
                  <a:schemeClr val="tx1"/>
                </a:solidFill>
                <a:latin typeface="Arial" pitchFamily="34" charset="0"/>
                <a:cs typeface="Arial" pitchFamily="34" charset="0"/>
              </a:rPr>
              <a:t>Среди </a:t>
            </a:r>
            <a:r>
              <a:rPr lang="ru-RU" sz="1600" dirty="0">
                <a:solidFill>
                  <a:schemeClr val="tx1"/>
                </a:solidFill>
                <a:latin typeface="Arial" pitchFamily="34" charset="0"/>
                <a:cs typeface="Arial" pitchFamily="34" charset="0"/>
              </a:rPr>
              <a:t>женщин наиболее распространенным является употребление сухого вина, за которым следуют крепкие алкогольные </a:t>
            </a:r>
            <a:r>
              <a:rPr lang="ru-RU" sz="1600" dirty="0" smtClean="0">
                <a:solidFill>
                  <a:schemeClr val="tx1"/>
                </a:solidFill>
                <a:latin typeface="Arial" pitchFamily="34" charset="0"/>
                <a:cs typeface="Arial" pitchFamily="34" charset="0"/>
              </a:rPr>
              <a:t>напитки.</a:t>
            </a:r>
          </a:p>
          <a:p>
            <a:pPr marL="342900" indent="-342900">
              <a:spcAft>
                <a:spcPts val="600"/>
              </a:spcAft>
              <a:buAutoNum type="arabicPeriod"/>
              <a:defRPr/>
            </a:pPr>
            <a:r>
              <a:rPr lang="ru-RU" sz="1600" dirty="0" smtClean="0">
                <a:solidFill>
                  <a:schemeClr val="tx1"/>
                </a:solidFill>
                <a:latin typeface="Arial" pitchFamily="34" charset="0"/>
                <a:cs typeface="Arial" pitchFamily="34" charset="0"/>
              </a:rPr>
              <a:t>Мужчины </a:t>
            </a:r>
            <a:r>
              <a:rPr lang="ru-RU" sz="1600" dirty="0">
                <a:solidFill>
                  <a:schemeClr val="tx1"/>
                </a:solidFill>
                <a:latin typeface="Arial" pitchFamily="34" charset="0"/>
                <a:cs typeface="Arial" pitchFamily="34" charset="0"/>
              </a:rPr>
              <a:t>в целом более склонны к употреблению </a:t>
            </a:r>
            <a:r>
              <a:rPr lang="ru-RU" sz="1600" dirty="0" err="1">
                <a:solidFill>
                  <a:schemeClr val="tx1"/>
                </a:solidFill>
                <a:latin typeface="Arial" pitchFamily="34" charset="0"/>
                <a:cs typeface="Arial" pitchFamily="34" charset="0"/>
              </a:rPr>
              <a:t>бόльших</a:t>
            </a:r>
            <a:r>
              <a:rPr lang="ru-RU" sz="1600" dirty="0">
                <a:solidFill>
                  <a:schemeClr val="tx1"/>
                </a:solidFill>
                <a:latin typeface="Arial" pitchFamily="34" charset="0"/>
                <a:cs typeface="Arial" pitchFamily="34" charset="0"/>
              </a:rPr>
              <a:t> количеств различных видов алкогольных напитков, чем женщины, за исключением сухого вина. </a:t>
            </a:r>
            <a:endParaRPr lang="ru-RU" sz="1600" dirty="0" smtClean="0">
              <a:solidFill>
                <a:schemeClr val="tx1"/>
              </a:solidFill>
              <a:latin typeface="Arial" pitchFamily="34" charset="0"/>
              <a:cs typeface="Arial" pitchFamily="34" charset="0"/>
            </a:endParaRPr>
          </a:p>
          <a:p>
            <a:pPr marL="342900" indent="-342900">
              <a:spcAft>
                <a:spcPts val="600"/>
              </a:spcAft>
              <a:buAutoNum type="arabicPeriod"/>
              <a:defRPr/>
            </a:pPr>
            <a:r>
              <a:rPr lang="ru-RU" sz="1600" dirty="0" smtClean="0">
                <a:solidFill>
                  <a:schemeClr val="tx1"/>
                </a:solidFill>
                <a:latin typeface="Arial" pitchFamily="34" charset="0"/>
                <a:cs typeface="Arial" pitchFamily="34" charset="0"/>
              </a:rPr>
              <a:t>Потребление </a:t>
            </a:r>
            <a:r>
              <a:rPr lang="ru-RU" sz="1600" dirty="0">
                <a:solidFill>
                  <a:schemeClr val="tx1"/>
                </a:solidFill>
                <a:latin typeface="Arial" pitchFamily="34" charset="0"/>
                <a:cs typeface="Arial" pitchFamily="34" charset="0"/>
              </a:rPr>
              <a:t>больших количеств алкоголя влечет за собой возникновение различных проблемных </a:t>
            </a:r>
            <a:r>
              <a:rPr lang="ru-RU" sz="1600" dirty="0" smtClean="0">
                <a:solidFill>
                  <a:schemeClr val="tx1"/>
                </a:solidFill>
                <a:latin typeface="Arial" pitchFamily="34" charset="0"/>
                <a:cs typeface="Arial" pitchFamily="34" charset="0"/>
              </a:rPr>
              <a:t>ситуаций.</a:t>
            </a:r>
          </a:p>
          <a:p>
            <a:pPr marL="342900" indent="-342900">
              <a:spcAft>
                <a:spcPts val="600"/>
              </a:spcAft>
              <a:buAutoNum type="arabicPeriod"/>
              <a:defRPr/>
            </a:pPr>
            <a:r>
              <a:rPr lang="ru-RU" sz="1600" dirty="0" smtClean="0">
                <a:solidFill>
                  <a:schemeClr val="tx1"/>
                </a:solidFill>
                <a:latin typeface="Arial" pitchFamily="34" charset="0"/>
                <a:cs typeface="Arial" pitchFamily="34" charset="0"/>
              </a:rPr>
              <a:t>Более </a:t>
            </a:r>
            <a:r>
              <a:rPr lang="ru-RU" sz="1600" dirty="0">
                <a:solidFill>
                  <a:schemeClr val="tx1"/>
                </a:solidFill>
                <a:latin typeface="Arial" pitchFamily="34" charset="0"/>
                <a:cs typeface="Arial" pitchFamily="34" charset="0"/>
              </a:rPr>
              <a:t>половины опрошенных сообщили, что у них есть знакомые или родственники, имеющие значительные проблемы с употреблением алкоголя</a:t>
            </a:r>
            <a:r>
              <a:rPr lang="ru-RU" sz="1600" dirty="0" smtClean="0">
                <a:solidFill>
                  <a:schemeClr val="tx1"/>
                </a:solidFill>
                <a:latin typeface="Arial" pitchFamily="34" charset="0"/>
                <a:cs typeface="Arial" pitchFamily="34" charset="0"/>
              </a:rPr>
              <a:t>.</a:t>
            </a:r>
            <a:endParaRPr lang="ru-RU" sz="1600" dirty="0">
              <a:solidFill>
                <a:schemeClr val="tx1"/>
              </a:solidFill>
              <a:latin typeface="Arial" pitchFamily="34" charset="0"/>
              <a:cs typeface="Arial" pitchFamily="34" charset="0"/>
            </a:endParaRPr>
          </a:p>
        </p:txBody>
      </p:sp>
      <p:sp>
        <p:nvSpPr>
          <p:cNvPr id="20" name="TextBox 19"/>
          <p:cNvSpPr txBox="1"/>
          <p:nvPr/>
        </p:nvSpPr>
        <p:spPr>
          <a:xfrm>
            <a:off x="971600" y="5363924"/>
            <a:ext cx="576064" cy="369332"/>
          </a:xfrm>
          <a:prstGeom prst="rect">
            <a:avLst/>
          </a:prstGeom>
          <a:noFill/>
        </p:spPr>
        <p:txBody>
          <a:bodyPr wrap="square" rtlCol="0">
            <a:spAutoFit/>
          </a:bodyPr>
          <a:lstStyle/>
          <a:p>
            <a:pPr>
              <a:buClr>
                <a:srgbClr val="FF0000"/>
              </a:buClr>
              <a:buSzPct val="300000"/>
              <a:buFont typeface="Wingdings" pitchFamily="2" charset="2"/>
              <a:buChar char="ü"/>
            </a:pPr>
            <a:r>
              <a:rPr lang="ru-RU" dirty="0" err="1" smtClean="0">
                <a:solidFill>
                  <a:schemeClr val="bg1"/>
                </a:solidFill>
              </a:rPr>
              <a:t>п</a:t>
            </a:r>
            <a:endParaRPr lang="ru-RU" dirty="0">
              <a:solidFill>
                <a:schemeClr val="bg1"/>
              </a:solidFill>
            </a:endParaRPr>
          </a:p>
        </p:txBody>
      </p:sp>
    </p:spTree>
    <p:extLst>
      <p:ext uri="{BB962C8B-B14F-4D97-AF65-F5344CB8AC3E}">
        <p14:creationId xmlns="" xmlns:p14="http://schemas.microsoft.com/office/powerpoint/2010/main" val="558279881"/>
      </p:ext>
    </p:extLst>
  </p:cSld>
  <p:clrMapOvr>
    <a:masterClrMapping/>
  </p:clrMapOvr>
  <p:transition>
    <p:cover dir="ld"/>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1" name="Picture 3" descr="F:\Черновики\Доклад\Причины пьянства 1910 год.jpg"/>
          <p:cNvPicPr>
            <a:picLocks noChangeAspect="1" noChangeArrowheads="1"/>
          </p:cNvPicPr>
          <p:nvPr/>
        </p:nvPicPr>
        <p:blipFill>
          <a:blip r:embed="rId2" cstate="print">
            <a:lum bright="10000" contrast="30000"/>
          </a:blip>
          <a:srcRect/>
          <a:stretch>
            <a:fillRect/>
          </a:stretch>
        </p:blipFill>
        <p:spPr bwMode="auto">
          <a:xfrm>
            <a:off x="200028" y="142852"/>
            <a:ext cx="8801128" cy="6429420"/>
          </a:xfrm>
          <a:prstGeom prst="rect">
            <a:avLst/>
          </a:prstGeom>
          <a:noFill/>
        </p:spPr>
      </p:pic>
    </p:spTree>
  </p:cSld>
  <p:clrMapOvr>
    <a:masterClrMapping/>
  </p:clrMapOvr>
  <p:transition>
    <p:cover dir="ld"/>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Прямая соединительная линия 12"/>
          <p:cNvCxnSpPr/>
          <p:nvPr/>
        </p:nvCxnSpPr>
        <p:spPr>
          <a:xfrm>
            <a:off x="1470025" y="6523038"/>
            <a:ext cx="6572250" cy="1587"/>
          </a:xfrm>
          <a:prstGeom prst="line">
            <a:avLst/>
          </a:prstGeom>
          <a:ln w="38100" cap="rnd">
            <a:solidFill>
              <a:srgbClr val="005EA4"/>
            </a:solidFill>
          </a:ln>
        </p:spPr>
        <p:style>
          <a:lnRef idx="1">
            <a:schemeClr val="accent1"/>
          </a:lnRef>
          <a:fillRef idx="0">
            <a:schemeClr val="accent1"/>
          </a:fillRef>
          <a:effectRef idx="0">
            <a:schemeClr val="accent1"/>
          </a:effectRef>
          <a:fontRef idx="minor">
            <a:schemeClr val="tx1"/>
          </a:fontRef>
        </p:style>
      </p:cxnSp>
      <p:sp>
        <p:nvSpPr>
          <p:cNvPr id="6" name="Rectangle 44"/>
          <p:cNvSpPr>
            <a:spLocks noChangeArrowheads="1"/>
          </p:cNvSpPr>
          <p:nvPr/>
        </p:nvSpPr>
        <p:spPr bwMode="auto">
          <a:xfrm>
            <a:off x="0" y="0"/>
            <a:ext cx="9144000" cy="881063"/>
          </a:xfrm>
          <a:prstGeom prst="rect">
            <a:avLst/>
          </a:prstGeom>
          <a:solidFill>
            <a:srgbClr val="C1DCFF">
              <a:alpha val="45490"/>
            </a:srgbClr>
          </a:solidFill>
          <a:ln w="19050">
            <a:noFill/>
            <a:miter lim="800000"/>
            <a:headEnd/>
            <a:tailEnd/>
          </a:ln>
        </p:spPr>
        <p:txBody>
          <a:bodyPr wrap="none" lIns="36731" tIns="36731" rIns="36731" bIns="36731" anchor="ctr"/>
          <a:lstStyle/>
          <a:p>
            <a:pPr defTabSz="933450"/>
            <a:endParaRPr lang="ru-RU" sz="1200" b="1" dirty="0">
              <a:solidFill>
                <a:schemeClr val="tx2">
                  <a:lumMod val="75000"/>
                </a:schemeClr>
              </a:solidFill>
              <a:cs typeface="Arial" pitchFamily="34" charset="0"/>
            </a:endParaRPr>
          </a:p>
        </p:txBody>
      </p:sp>
      <p:sp>
        <p:nvSpPr>
          <p:cNvPr id="2" name="Прямоугольник 1"/>
          <p:cNvSpPr/>
          <p:nvPr/>
        </p:nvSpPr>
        <p:spPr>
          <a:xfrm>
            <a:off x="3419872" y="44624"/>
            <a:ext cx="5724128" cy="707886"/>
          </a:xfrm>
          <a:prstGeom prst="rect">
            <a:avLst/>
          </a:prstGeom>
        </p:spPr>
        <p:txBody>
          <a:bodyPr wrap="square">
            <a:spAutoFit/>
          </a:bodyPr>
          <a:lstStyle/>
          <a:p>
            <a:pPr algn="ctr">
              <a:buSzPct val="100000"/>
            </a:pPr>
            <a:r>
              <a:rPr lang="ru-RU" sz="2000" b="1" dirty="0">
                <a:solidFill>
                  <a:schemeClr val="accent1">
                    <a:lumMod val="50000"/>
                  </a:schemeClr>
                </a:solidFill>
                <a:latin typeface="Arial" panose="020B0604020202020204" pitchFamily="34" charset="0"/>
                <a:cs typeface="Arial" panose="020B0604020202020204" pitchFamily="34" charset="0"/>
              </a:rPr>
              <a:t>Соматические заболевания, связанные с приемом алкоголя: расчеты экспертов ВОЗ</a:t>
            </a:r>
            <a:endParaRPr lang="en-US" sz="2000" b="1" dirty="0">
              <a:solidFill>
                <a:schemeClr val="accent1">
                  <a:lumMod val="50000"/>
                </a:schemeClr>
              </a:solidFill>
              <a:latin typeface="Arial" panose="020B0604020202020204" pitchFamily="34" charset="0"/>
              <a:cs typeface="Arial" panose="020B0604020202020204" pitchFamily="34" charset="0"/>
            </a:endParaRPr>
          </a:p>
        </p:txBody>
      </p:sp>
      <p:graphicFrame>
        <p:nvGraphicFramePr>
          <p:cNvPr id="3" name="Group 35"/>
          <p:cNvGraphicFramePr>
            <a:graphicFrameLocks noGrp="1"/>
          </p:cNvGraphicFramePr>
          <p:nvPr/>
        </p:nvGraphicFramePr>
        <p:xfrm>
          <a:off x="1403350" y="1124744"/>
          <a:ext cx="6553026" cy="2520280"/>
        </p:xfrm>
        <a:graphic>
          <a:graphicData uri="http://schemas.openxmlformats.org/drawingml/2006/table">
            <a:tbl>
              <a:tblPr>
                <a:tableStyleId>{8799B23B-EC83-4686-B30A-512413B5E67A}</a:tableStyleId>
              </a:tblPr>
              <a:tblGrid>
                <a:gridCol w="1538726"/>
                <a:gridCol w="2422318"/>
                <a:gridCol w="2591982"/>
              </a:tblGrid>
              <a:tr h="1216687">
                <a:tc>
                  <a:txBody>
                    <a:bodyPr/>
                    <a:lstStyle/>
                    <a:p>
                      <a:pPr marL="0" marR="0" lvl="0" indent="0" algn="l" defTabSz="449263" rtl="0" eaLnBrk="1" fontAlgn="base" latinLnBrk="0" hangingPunct="1">
                        <a:lnSpc>
                          <a:spcPct val="100000"/>
                        </a:lnSpc>
                        <a:spcBef>
                          <a:spcPct val="20000"/>
                        </a:spcBef>
                        <a:spcAft>
                          <a:spcPct val="0"/>
                        </a:spcAft>
                        <a:buClrTx/>
                        <a:buSzTx/>
                        <a:buFontTx/>
                        <a:buNone/>
                        <a:tabLst/>
                      </a:pPr>
                      <a:r>
                        <a:rPr kumimoji="0" lang="ru-RU" sz="1800" u="none" strike="noStrike" cap="none" normalizeH="0" baseline="0" dirty="0" smtClean="0">
                          <a:ln>
                            <a:noFill/>
                          </a:ln>
                          <a:effectLst/>
                          <a:latin typeface="Arial" pitchFamily="34" charset="0"/>
                          <a:cs typeface="Arial" pitchFamily="34" charset="0"/>
                        </a:rPr>
                        <a:t>Страна</a:t>
                      </a:r>
                      <a:endParaRPr kumimoji="0" lang="ru-RU" sz="1800" b="1" i="0" u="none" strike="noStrike" cap="none" normalizeH="0" baseline="0" dirty="0" smtClean="0">
                        <a:ln>
                          <a:noFill/>
                        </a:ln>
                        <a:solidFill>
                          <a:schemeClr val="tx1"/>
                        </a:solidFill>
                        <a:effectLst/>
                        <a:latin typeface="Arial" pitchFamily="34" charset="0"/>
                        <a:cs typeface="Arial" pitchFamily="34" charset="0"/>
                      </a:endParaRPr>
                    </a:p>
                  </a:txBody>
                  <a:tcPr anchor="ctr" horzOverflow="overflow">
                    <a:cell3D prstMaterial="dkEdge">
                      <a:bevel prst="riblet"/>
                      <a:lightRig rig="flood" dir="t"/>
                    </a:cell3D>
                  </a:tcPr>
                </a:tc>
                <a:tc>
                  <a:txBody>
                    <a:bodyPr/>
                    <a:lstStyle/>
                    <a:p>
                      <a:pPr marL="0" marR="0" lvl="0" indent="0" algn="ctr" defTabSz="449263" rtl="0" eaLnBrk="1" fontAlgn="base" latinLnBrk="0" hangingPunct="1">
                        <a:lnSpc>
                          <a:spcPct val="100000"/>
                        </a:lnSpc>
                        <a:spcBef>
                          <a:spcPct val="20000"/>
                        </a:spcBef>
                        <a:spcAft>
                          <a:spcPct val="0"/>
                        </a:spcAft>
                        <a:buClrTx/>
                        <a:buSzTx/>
                        <a:buFontTx/>
                        <a:buNone/>
                        <a:tabLst/>
                      </a:pPr>
                      <a:r>
                        <a:rPr kumimoji="0" lang="ru-RU" sz="1800" u="none" strike="noStrike" cap="none" normalizeH="0" baseline="0" smtClean="0">
                          <a:ln>
                            <a:noFill/>
                          </a:ln>
                          <a:effectLst/>
                          <a:latin typeface="Arial" pitchFamily="34" charset="0"/>
                          <a:cs typeface="Arial" pitchFamily="34" charset="0"/>
                        </a:rPr>
                        <a:t>Мужчины</a:t>
                      </a:r>
                    </a:p>
                    <a:p>
                      <a:pPr marL="0" marR="0" lvl="0" indent="0" algn="ctr" defTabSz="449263" rtl="0" eaLnBrk="1" fontAlgn="base" latinLnBrk="0" hangingPunct="1">
                        <a:lnSpc>
                          <a:spcPct val="100000"/>
                        </a:lnSpc>
                        <a:spcBef>
                          <a:spcPct val="20000"/>
                        </a:spcBef>
                        <a:spcAft>
                          <a:spcPct val="0"/>
                        </a:spcAft>
                        <a:buClrTx/>
                        <a:buSzTx/>
                        <a:buFontTx/>
                        <a:buNone/>
                        <a:tabLst/>
                      </a:pPr>
                      <a:r>
                        <a:rPr kumimoji="0" lang="ru-RU" sz="1800" u="none" strike="noStrike" cap="none" normalizeH="0" baseline="0" smtClean="0">
                          <a:ln>
                            <a:noFill/>
                          </a:ln>
                          <a:effectLst/>
                          <a:latin typeface="Arial" pitchFamily="34" charset="0"/>
                          <a:cs typeface="Arial" pitchFamily="34" charset="0"/>
                        </a:rPr>
                        <a:t>на 100 тыс. нас.</a:t>
                      </a:r>
                    </a:p>
                    <a:p>
                      <a:pPr marL="0" marR="0" lvl="0" indent="0" algn="ctr" defTabSz="449263" rtl="0" eaLnBrk="1" fontAlgn="base" latinLnBrk="0" hangingPunct="1">
                        <a:lnSpc>
                          <a:spcPct val="100000"/>
                        </a:lnSpc>
                        <a:spcBef>
                          <a:spcPct val="20000"/>
                        </a:spcBef>
                        <a:spcAft>
                          <a:spcPct val="0"/>
                        </a:spcAft>
                        <a:buClrTx/>
                        <a:buSzTx/>
                        <a:buFontTx/>
                        <a:buNone/>
                        <a:tabLst/>
                      </a:pPr>
                      <a:r>
                        <a:rPr kumimoji="0" lang="ru-RU" sz="1800" u="none" strike="noStrike" cap="none" normalizeH="0" baseline="0" smtClean="0">
                          <a:ln>
                            <a:noFill/>
                          </a:ln>
                          <a:effectLst/>
                          <a:latin typeface="Arial" pitchFamily="34" charset="0"/>
                          <a:cs typeface="Arial" pitchFamily="34" charset="0"/>
                        </a:rPr>
                        <a:t>15-65 лет</a:t>
                      </a:r>
                      <a:endParaRPr kumimoji="0" lang="ru-RU" sz="1800" b="1" i="0" u="none" strike="noStrike" cap="none" normalizeH="0" baseline="0" smtClean="0">
                        <a:ln>
                          <a:noFill/>
                        </a:ln>
                        <a:solidFill>
                          <a:schemeClr val="tx1"/>
                        </a:solidFill>
                        <a:effectLst/>
                        <a:latin typeface="Arial" pitchFamily="34" charset="0"/>
                        <a:cs typeface="Arial" pitchFamily="34" charset="0"/>
                      </a:endParaRPr>
                    </a:p>
                  </a:txBody>
                  <a:tcPr anchor="ctr" horzOverflow="overflow">
                    <a:cell3D prstMaterial="dkEdge">
                      <a:bevel prst="riblet"/>
                      <a:lightRig rig="flood" dir="t"/>
                    </a:cell3D>
                  </a:tcPr>
                </a:tc>
                <a:tc>
                  <a:txBody>
                    <a:bodyPr/>
                    <a:lstStyle/>
                    <a:p>
                      <a:pPr marL="0" marR="0" lvl="0" indent="0" algn="ctr" defTabSz="449263" rtl="0" eaLnBrk="1" fontAlgn="base" latinLnBrk="0" hangingPunct="1">
                        <a:lnSpc>
                          <a:spcPct val="100000"/>
                        </a:lnSpc>
                        <a:spcBef>
                          <a:spcPct val="20000"/>
                        </a:spcBef>
                        <a:spcAft>
                          <a:spcPct val="0"/>
                        </a:spcAft>
                        <a:buClrTx/>
                        <a:buSzTx/>
                        <a:buFontTx/>
                        <a:buNone/>
                        <a:tabLst/>
                      </a:pPr>
                      <a:r>
                        <a:rPr kumimoji="0" lang="ru-RU" sz="1800" u="none" strike="noStrike" cap="none" normalizeH="0" baseline="0" dirty="0" smtClean="0">
                          <a:ln>
                            <a:noFill/>
                          </a:ln>
                          <a:effectLst/>
                          <a:latin typeface="Arial" pitchFamily="34" charset="0"/>
                          <a:cs typeface="Arial" pitchFamily="34" charset="0"/>
                        </a:rPr>
                        <a:t>Женщины</a:t>
                      </a:r>
                    </a:p>
                    <a:p>
                      <a:pPr marL="0" marR="0" lvl="0" indent="0" algn="ctr" defTabSz="449263" rtl="0" eaLnBrk="1" fontAlgn="base" latinLnBrk="0" hangingPunct="1">
                        <a:lnSpc>
                          <a:spcPct val="100000"/>
                        </a:lnSpc>
                        <a:spcBef>
                          <a:spcPct val="20000"/>
                        </a:spcBef>
                        <a:spcAft>
                          <a:spcPct val="0"/>
                        </a:spcAft>
                        <a:buClrTx/>
                        <a:buSzTx/>
                        <a:buFontTx/>
                        <a:buNone/>
                        <a:tabLst/>
                      </a:pPr>
                      <a:r>
                        <a:rPr kumimoji="0" lang="ru-RU" sz="1800" u="none" strike="noStrike" cap="none" normalizeH="0" baseline="0" dirty="0" smtClean="0">
                          <a:ln>
                            <a:noFill/>
                          </a:ln>
                          <a:effectLst/>
                          <a:latin typeface="Arial" pitchFamily="34" charset="0"/>
                          <a:cs typeface="Arial" pitchFamily="34" charset="0"/>
                        </a:rPr>
                        <a:t>на 100 тыс. нас.</a:t>
                      </a:r>
                    </a:p>
                    <a:p>
                      <a:pPr marL="0" marR="0" lvl="0" indent="0" algn="ctr" defTabSz="449263" rtl="0" eaLnBrk="1" fontAlgn="base" latinLnBrk="0" hangingPunct="1">
                        <a:lnSpc>
                          <a:spcPct val="100000"/>
                        </a:lnSpc>
                        <a:spcBef>
                          <a:spcPct val="20000"/>
                        </a:spcBef>
                        <a:spcAft>
                          <a:spcPct val="0"/>
                        </a:spcAft>
                        <a:buClrTx/>
                        <a:buSzTx/>
                        <a:buFontTx/>
                        <a:buNone/>
                        <a:tabLst/>
                      </a:pPr>
                      <a:r>
                        <a:rPr kumimoji="0" lang="ru-RU" sz="1800" u="none" strike="noStrike" cap="none" normalizeH="0" baseline="0" dirty="0" smtClean="0">
                          <a:ln>
                            <a:noFill/>
                          </a:ln>
                          <a:effectLst/>
                          <a:latin typeface="Arial" pitchFamily="34" charset="0"/>
                          <a:cs typeface="Arial" pitchFamily="34" charset="0"/>
                        </a:rPr>
                        <a:t>15-65 лет</a:t>
                      </a:r>
                      <a:endParaRPr kumimoji="0" lang="ru-RU" sz="1800" b="1" i="0" u="none" strike="noStrike" cap="none" normalizeH="0" baseline="0" dirty="0" smtClean="0">
                        <a:ln>
                          <a:noFill/>
                        </a:ln>
                        <a:solidFill>
                          <a:schemeClr val="tx1"/>
                        </a:solidFill>
                        <a:effectLst/>
                        <a:latin typeface="Arial" pitchFamily="34" charset="0"/>
                        <a:cs typeface="Arial" pitchFamily="34" charset="0"/>
                      </a:endParaRPr>
                    </a:p>
                  </a:txBody>
                  <a:tcPr anchor="ctr" horzOverflow="overflow">
                    <a:cell3D prstMaterial="dkEdge">
                      <a:bevel prst="riblet"/>
                      <a:lightRig rig="flood" dir="t"/>
                    </a:cell3D>
                  </a:tcPr>
                </a:tc>
              </a:tr>
              <a:tr h="434531">
                <a:tc>
                  <a:txBody>
                    <a:bodyPr/>
                    <a:lstStyle/>
                    <a:p>
                      <a:pPr marL="0" marR="0" lvl="0" indent="0" algn="l" defTabSz="449263" rtl="0" eaLnBrk="1" fontAlgn="base" latinLnBrk="0" hangingPunct="1">
                        <a:lnSpc>
                          <a:spcPct val="100000"/>
                        </a:lnSpc>
                        <a:spcBef>
                          <a:spcPct val="20000"/>
                        </a:spcBef>
                        <a:spcAft>
                          <a:spcPct val="0"/>
                        </a:spcAft>
                        <a:buClrTx/>
                        <a:buSzTx/>
                        <a:buFontTx/>
                        <a:buNone/>
                        <a:tabLst/>
                      </a:pPr>
                      <a:r>
                        <a:rPr kumimoji="0" lang="ru-RU" sz="1600" b="1" u="none" strike="noStrike" cap="none" normalizeH="0" baseline="0" dirty="0" smtClean="0">
                          <a:ln>
                            <a:noFill/>
                          </a:ln>
                          <a:effectLst/>
                          <a:latin typeface="Arial" pitchFamily="34" charset="0"/>
                          <a:cs typeface="Arial" pitchFamily="34" charset="0"/>
                        </a:rPr>
                        <a:t>Германия</a:t>
                      </a:r>
                      <a:endParaRPr kumimoji="0" lang="ru-RU" sz="1600" b="1" i="0" u="none" strike="noStrike" cap="none" normalizeH="0" baseline="0" dirty="0" smtClean="0">
                        <a:ln>
                          <a:noFill/>
                        </a:ln>
                        <a:solidFill>
                          <a:schemeClr val="tx1"/>
                        </a:solidFill>
                        <a:effectLst/>
                        <a:latin typeface="Arial" pitchFamily="34" charset="0"/>
                        <a:cs typeface="Arial" pitchFamily="34" charset="0"/>
                      </a:endParaRPr>
                    </a:p>
                  </a:txBody>
                  <a:tcPr anchor="ctr" horzOverflow="overflow">
                    <a:cell3D prstMaterial="dkEdge">
                      <a:bevel prst="riblet"/>
                      <a:lightRig rig="flood" dir="t"/>
                    </a:cell3D>
                  </a:tcPr>
                </a:tc>
                <a:tc>
                  <a:txBody>
                    <a:bodyPr/>
                    <a:lstStyle/>
                    <a:p>
                      <a:pPr marL="0" marR="0" lvl="0" indent="0" algn="ctr" defTabSz="449263" rtl="0" eaLnBrk="1" fontAlgn="base" latinLnBrk="0" hangingPunct="1">
                        <a:lnSpc>
                          <a:spcPct val="100000"/>
                        </a:lnSpc>
                        <a:spcBef>
                          <a:spcPct val="20000"/>
                        </a:spcBef>
                        <a:spcAft>
                          <a:spcPct val="0"/>
                        </a:spcAft>
                        <a:buClrTx/>
                        <a:buSzTx/>
                        <a:buFontTx/>
                        <a:buNone/>
                        <a:tabLst/>
                      </a:pPr>
                      <a:r>
                        <a:rPr kumimoji="0" lang="ru-RU" sz="1800" b="1" u="none" strike="noStrike" cap="none" normalizeH="0" baseline="0" dirty="0" smtClean="0">
                          <a:ln>
                            <a:noFill/>
                          </a:ln>
                          <a:effectLst/>
                          <a:latin typeface="Arial" pitchFamily="34" charset="0"/>
                          <a:cs typeface="Arial" pitchFamily="34" charset="0"/>
                        </a:rPr>
                        <a:t>6848</a:t>
                      </a:r>
                      <a:endParaRPr kumimoji="0" lang="ru-RU" sz="1800" b="1" i="0" u="none" strike="noStrike" cap="none" normalizeH="0" baseline="0" dirty="0" smtClean="0">
                        <a:ln>
                          <a:noFill/>
                        </a:ln>
                        <a:solidFill>
                          <a:schemeClr val="tx1"/>
                        </a:solidFill>
                        <a:effectLst/>
                        <a:latin typeface="Arial" pitchFamily="34" charset="0"/>
                        <a:cs typeface="Arial" pitchFamily="34" charset="0"/>
                      </a:endParaRPr>
                    </a:p>
                  </a:txBody>
                  <a:tcPr anchor="ctr" horzOverflow="overflow">
                    <a:cell3D prstMaterial="dkEdge">
                      <a:bevel prst="riblet"/>
                      <a:lightRig rig="flood" dir="t"/>
                    </a:cell3D>
                  </a:tcPr>
                </a:tc>
                <a:tc>
                  <a:txBody>
                    <a:bodyPr/>
                    <a:lstStyle/>
                    <a:p>
                      <a:pPr marL="0" marR="0" lvl="0" indent="0" algn="ctr" defTabSz="449263" rtl="0" eaLnBrk="1" fontAlgn="base" latinLnBrk="0" hangingPunct="1">
                        <a:lnSpc>
                          <a:spcPct val="100000"/>
                        </a:lnSpc>
                        <a:spcBef>
                          <a:spcPct val="20000"/>
                        </a:spcBef>
                        <a:spcAft>
                          <a:spcPct val="0"/>
                        </a:spcAft>
                        <a:buClrTx/>
                        <a:buSzTx/>
                        <a:buFontTx/>
                        <a:buNone/>
                        <a:tabLst/>
                      </a:pPr>
                      <a:r>
                        <a:rPr kumimoji="0" lang="ru-RU" sz="1800" b="1" u="none" strike="noStrike" cap="none" normalizeH="0" baseline="0" dirty="0" smtClean="0">
                          <a:ln>
                            <a:noFill/>
                          </a:ln>
                          <a:effectLst/>
                          <a:latin typeface="Arial" pitchFamily="34" charset="0"/>
                          <a:cs typeface="Arial" pitchFamily="34" charset="0"/>
                        </a:rPr>
                        <a:t>1817</a:t>
                      </a:r>
                      <a:endParaRPr kumimoji="0" lang="ru-RU" sz="1800" b="1" i="0" u="none" strike="noStrike" cap="none" normalizeH="0" baseline="0" dirty="0" smtClean="0">
                        <a:ln>
                          <a:noFill/>
                        </a:ln>
                        <a:solidFill>
                          <a:schemeClr val="tx1"/>
                        </a:solidFill>
                        <a:effectLst/>
                        <a:latin typeface="Arial" pitchFamily="34" charset="0"/>
                        <a:cs typeface="Arial" pitchFamily="34" charset="0"/>
                      </a:endParaRPr>
                    </a:p>
                  </a:txBody>
                  <a:tcPr anchor="ctr" horzOverflow="overflow">
                    <a:cell3D prstMaterial="dkEdge">
                      <a:bevel prst="riblet"/>
                      <a:lightRig rig="flood" dir="t"/>
                    </a:cell3D>
                  </a:tcPr>
                </a:tc>
              </a:tr>
              <a:tr h="434531">
                <a:tc>
                  <a:txBody>
                    <a:bodyPr/>
                    <a:lstStyle/>
                    <a:p>
                      <a:pPr marL="0" marR="0" lvl="0" indent="0" algn="l" defTabSz="449263" rtl="0" eaLnBrk="1" fontAlgn="base" latinLnBrk="0" hangingPunct="1">
                        <a:lnSpc>
                          <a:spcPct val="100000"/>
                        </a:lnSpc>
                        <a:spcBef>
                          <a:spcPct val="20000"/>
                        </a:spcBef>
                        <a:spcAft>
                          <a:spcPct val="0"/>
                        </a:spcAft>
                        <a:buClrTx/>
                        <a:buSzTx/>
                        <a:buFontTx/>
                        <a:buNone/>
                        <a:tabLst/>
                      </a:pPr>
                      <a:r>
                        <a:rPr kumimoji="0" lang="ru-RU" sz="1600" b="1" u="none" strike="noStrike" cap="none" normalizeH="0" baseline="0" dirty="0" smtClean="0">
                          <a:ln>
                            <a:noFill/>
                          </a:ln>
                          <a:effectLst/>
                          <a:latin typeface="Arial" pitchFamily="34" charset="0"/>
                          <a:cs typeface="Arial" pitchFamily="34" charset="0"/>
                        </a:rPr>
                        <a:t>Франция</a:t>
                      </a:r>
                      <a:endParaRPr kumimoji="0" lang="ru-RU" sz="1600" b="1" i="0" u="none" strike="noStrike" cap="none" normalizeH="0" baseline="0" dirty="0" smtClean="0">
                        <a:ln>
                          <a:noFill/>
                        </a:ln>
                        <a:solidFill>
                          <a:schemeClr val="tx1"/>
                        </a:solidFill>
                        <a:effectLst/>
                        <a:latin typeface="Arial" pitchFamily="34" charset="0"/>
                        <a:cs typeface="Arial" pitchFamily="34" charset="0"/>
                      </a:endParaRPr>
                    </a:p>
                  </a:txBody>
                  <a:tcPr anchor="ctr" horzOverflow="overflow">
                    <a:cell3D prstMaterial="dkEdge">
                      <a:bevel prst="riblet"/>
                      <a:lightRig rig="flood" dir="t"/>
                    </a:cell3D>
                  </a:tcPr>
                </a:tc>
                <a:tc>
                  <a:txBody>
                    <a:bodyPr/>
                    <a:lstStyle/>
                    <a:p>
                      <a:pPr marL="0" marR="0" lvl="0" indent="0" algn="ctr" defTabSz="449263" rtl="0" eaLnBrk="1" fontAlgn="base" latinLnBrk="0" hangingPunct="1">
                        <a:lnSpc>
                          <a:spcPct val="100000"/>
                        </a:lnSpc>
                        <a:spcBef>
                          <a:spcPct val="20000"/>
                        </a:spcBef>
                        <a:spcAft>
                          <a:spcPct val="0"/>
                        </a:spcAft>
                        <a:buClrTx/>
                        <a:buSzTx/>
                        <a:buFontTx/>
                        <a:buNone/>
                        <a:tabLst/>
                      </a:pPr>
                      <a:r>
                        <a:rPr kumimoji="0" lang="ru-RU" sz="1800" b="1" u="none" strike="noStrike" cap="none" normalizeH="0" baseline="0" smtClean="0">
                          <a:ln>
                            <a:noFill/>
                          </a:ln>
                          <a:effectLst/>
                          <a:latin typeface="Arial" pitchFamily="34" charset="0"/>
                          <a:cs typeface="Arial" pitchFamily="34" charset="0"/>
                        </a:rPr>
                        <a:t>6931</a:t>
                      </a:r>
                      <a:endParaRPr kumimoji="0" lang="ru-RU" sz="1800" b="1" i="0" u="none" strike="noStrike" cap="none" normalizeH="0" baseline="0" smtClean="0">
                        <a:ln>
                          <a:noFill/>
                        </a:ln>
                        <a:solidFill>
                          <a:schemeClr val="tx1"/>
                        </a:solidFill>
                        <a:effectLst/>
                        <a:latin typeface="Arial" pitchFamily="34" charset="0"/>
                        <a:cs typeface="Arial" pitchFamily="34" charset="0"/>
                      </a:endParaRPr>
                    </a:p>
                  </a:txBody>
                  <a:tcPr anchor="ctr" horzOverflow="overflow">
                    <a:cell3D prstMaterial="dkEdge">
                      <a:bevel prst="riblet"/>
                      <a:lightRig rig="flood" dir="t"/>
                    </a:cell3D>
                  </a:tcPr>
                </a:tc>
                <a:tc>
                  <a:txBody>
                    <a:bodyPr/>
                    <a:lstStyle/>
                    <a:p>
                      <a:pPr marL="0" marR="0" lvl="0" indent="0" algn="ctr" defTabSz="449263" rtl="0" eaLnBrk="1" fontAlgn="base" latinLnBrk="0" hangingPunct="1">
                        <a:lnSpc>
                          <a:spcPct val="100000"/>
                        </a:lnSpc>
                        <a:spcBef>
                          <a:spcPct val="20000"/>
                        </a:spcBef>
                        <a:spcAft>
                          <a:spcPct val="0"/>
                        </a:spcAft>
                        <a:buClrTx/>
                        <a:buSzTx/>
                        <a:buFontTx/>
                        <a:buNone/>
                        <a:tabLst/>
                      </a:pPr>
                      <a:r>
                        <a:rPr kumimoji="0" lang="ru-RU" sz="1800" b="1" u="none" strike="noStrike" cap="none" normalizeH="0" baseline="0" dirty="0" smtClean="0">
                          <a:ln>
                            <a:noFill/>
                          </a:ln>
                          <a:effectLst/>
                          <a:latin typeface="Arial" pitchFamily="34" charset="0"/>
                          <a:cs typeface="Arial" pitchFamily="34" charset="0"/>
                        </a:rPr>
                        <a:t>1839</a:t>
                      </a:r>
                      <a:endParaRPr kumimoji="0" lang="ru-RU" sz="1800" b="1" i="0" u="none" strike="noStrike" cap="none" normalizeH="0" baseline="0" dirty="0" smtClean="0">
                        <a:ln>
                          <a:noFill/>
                        </a:ln>
                        <a:solidFill>
                          <a:schemeClr val="tx1"/>
                        </a:solidFill>
                        <a:effectLst/>
                        <a:latin typeface="Arial" pitchFamily="34" charset="0"/>
                        <a:cs typeface="Arial" pitchFamily="34" charset="0"/>
                      </a:endParaRPr>
                    </a:p>
                  </a:txBody>
                  <a:tcPr anchor="ctr" horzOverflow="overflow">
                    <a:cell3D prstMaterial="dkEdge">
                      <a:bevel prst="riblet"/>
                      <a:lightRig rig="flood" dir="t"/>
                    </a:cell3D>
                  </a:tcPr>
                </a:tc>
              </a:tr>
              <a:tr h="434531">
                <a:tc>
                  <a:txBody>
                    <a:bodyPr/>
                    <a:lstStyle/>
                    <a:p>
                      <a:pPr marL="0" marR="0" lvl="0" indent="0" algn="l" defTabSz="449263" rtl="0" eaLnBrk="1" fontAlgn="base" latinLnBrk="0" hangingPunct="1">
                        <a:lnSpc>
                          <a:spcPct val="100000"/>
                        </a:lnSpc>
                        <a:spcBef>
                          <a:spcPct val="20000"/>
                        </a:spcBef>
                        <a:spcAft>
                          <a:spcPct val="0"/>
                        </a:spcAft>
                        <a:buClrTx/>
                        <a:buSzTx/>
                        <a:buFontTx/>
                        <a:buNone/>
                        <a:tabLst/>
                      </a:pPr>
                      <a:r>
                        <a:rPr kumimoji="0" lang="ru-RU" sz="1600" b="1" u="none" strike="noStrike" cap="none" normalizeH="0" baseline="0" dirty="0" smtClean="0">
                          <a:ln>
                            <a:noFill/>
                          </a:ln>
                          <a:effectLst/>
                          <a:latin typeface="Arial" pitchFamily="34" charset="0"/>
                          <a:cs typeface="Arial" pitchFamily="34" charset="0"/>
                        </a:rPr>
                        <a:t>Россия</a:t>
                      </a:r>
                      <a:endParaRPr kumimoji="0" lang="ru-RU" sz="1600" b="1" i="0" u="none" strike="noStrike" cap="none" normalizeH="0" baseline="0" dirty="0" smtClean="0">
                        <a:ln>
                          <a:noFill/>
                        </a:ln>
                        <a:solidFill>
                          <a:schemeClr val="tx1"/>
                        </a:solidFill>
                        <a:effectLst/>
                        <a:latin typeface="Arial" pitchFamily="34" charset="0"/>
                        <a:cs typeface="Arial" pitchFamily="34" charset="0"/>
                      </a:endParaRPr>
                    </a:p>
                  </a:txBody>
                  <a:tcPr anchor="ctr" horzOverflow="overflow">
                    <a:cell3D prstMaterial="dkEdge">
                      <a:bevel prst="riblet"/>
                      <a:lightRig rig="flood" dir="t"/>
                    </a:cell3D>
                  </a:tcPr>
                </a:tc>
                <a:tc>
                  <a:txBody>
                    <a:bodyPr/>
                    <a:lstStyle/>
                    <a:p>
                      <a:pPr marL="0" marR="0" lvl="0" indent="0" algn="ctr" defTabSz="449263" rtl="0" eaLnBrk="1" fontAlgn="base" latinLnBrk="0" hangingPunct="1">
                        <a:lnSpc>
                          <a:spcPct val="100000"/>
                        </a:lnSpc>
                        <a:spcBef>
                          <a:spcPct val="20000"/>
                        </a:spcBef>
                        <a:spcAft>
                          <a:spcPct val="0"/>
                        </a:spcAft>
                        <a:buClrTx/>
                        <a:buSzTx/>
                        <a:buFontTx/>
                        <a:buNone/>
                        <a:tabLst/>
                      </a:pPr>
                      <a:r>
                        <a:rPr kumimoji="0" lang="ru-RU" sz="1800" b="1" u="none" strike="noStrike" cap="none" normalizeH="0" baseline="0" dirty="0" smtClean="0">
                          <a:ln>
                            <a:noFill/>
                          </a:ln>
                          <a:effectLst/>
                          <a:latin typeface="Arial" pitchFamily="34" charset="0"/>
                          <a:cs typeface="Arial" pitchFamily="34" charset="0"/>
                        </a:rPr>
                        <a:t>19134</a:t>
                      </a:r>
                      <a:endParaRPr kumimoji="0" lang="ru-RU" sz="1800" b="1" i="0" u="none" strike="noStrike" cap="none" normalizeH="0" baseline="0" dirty="0" smtClean="0">
                        <a:ln>
                          <a:noFill/>
                        </a:ln>
                        <a:solidFill>
                          <a:schemeClr val="tx1"/>
                        </a:solidFill>
                        <a:effectLst/>
                        <a:latin typeface="Arial" pitchFamily="34" charset="0"/>
                        <a:cs typeface="Arial" pitchFamily="34" charset="0"/>
                      </a:endParaRPr>
                    </a:p>
                  </a:txBody>
                  <a:tcPr anchor="ctr" horzOverflow="overflow">
                    <a:cell3D prstMaterial="dkEdge">
                      <a:bevel prst="riblet"/>
                      <a:lightRig rig="flood" dir="t"/>
                    </a:cell3D>
                  </a:tcPr>
                </a:tc>
                <a:tc>
                  <a:txBody>
                    <a:bodyPr/>
                    <a:lstStyle/>
                    <a:p>
                      <a:pPr marL="0" marR="0" lvl="0" indent="0" algn="ctr" defTabSz="449263" rtl="0" eaLnBrk="1" fontAlgn="base" latinLnBrk="0" hangingPunct="1">
                        <a:lnSpc>
                          <a:spcPct val="100000"/>
                        </a:lnSpc>
                        <a:spcBef>
                          <a:spcPct val="20000"/>
                        </a:spcBef>
                        <a:spcAft>
                          <a:spcPct val="0"/>
                        </a:spcAft>
                        <a:buClrTx/>
                        <a:buSzTx/>
                        <a:buFontTx/>
                        <a:buNone/>
                        <a:tabLst/>
                      </a:pPr>
                      <a:r>
                        <a:rPr kumimoji="0" lang="ru-RU" sz="1800" b="1" u="none" strike="noStrike" cap="none" normalizeH="0" baseline="0" dirty="0" smtClean="0">
                          <a:ln>
                            <a:noFill/>
                          </a:ln>
                          <a:effectLst/>
                          <a:latin typeface="Arial" pitchFamily="34" charset="0"/>
                          <a:cs typeface="Arial" pitchFamily="34" charset="0"/>
                        </a:rPr>
                        <a:t>3111</a:t>
                      </a:r>
                      <a:endParaRPr kumimoji="0" lang="ru-RU" sz="1800" b="1" i="0" u="none" strike="noStrike" cap="none" normalizeH="0" baseline="0" dirty="0" smtClean="0">
                        <a:ln>
                          <a:noFill/>
                        </a:ln>
                        <a:solidFill>
                          <a:schemeClr val="tx1"/>
                        </a:solidFill>
                        <a:effectLst/>
                        <a:latin typeface="Arial" pitchFamily="34" charset="0"/>
                        <a:cs typeface="Arial" pitchFamily="34" charset="0"/>
                      </a:endParaRPr>
                    </a:p>
                  </a:txBody>
                  <a:tcPr anchor="ctr" horzOverflow="overflow">
                    <a:cell3D prstMaterial="dkEdge">
                      <a:bevel prst="riblet"/>
                      <a:lightRig rig="flood" dir="t"/>
                    </a:cell3D>
                  </a:tcPr>
                </a:tc>
              </a:tr>
            </a:tbl>
          </a:graphicData>
        </a:graphic>
      </p:graphicFrame>
      <p:sp>
        <p:nvSpPr>
          <p:cNvPr id="4" name="Text Box 4"/>
          <p:cNvSpPr txBox="1">
            <a:spLocks noChangeArrowheads="1"/>
          </p:cNvSpPr>
          <p:nvPr/>
        </p:nvSpPr>
        <p:spPr bwMode="auto">
          <a:xfrm>
            <a:off x="395536" y="4149080"/>
            <a:ext cx="8569077" cy="1311275"/>
          </a:xfrm>
          <a:prstGeom prst="rect">
            <a:avLst/>
          </a:prstGeom>
          <a:solidFill>
            <a:srgbClr val="E9F6DA"/>
          </a:solidFill>
          <a:ln w="6350">
            <a:solidFill>
              <a:schemeClr val="accent3">
                <a:lumMod val="50000"/>
              </a:schemeClr>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 xmlns:a14="http://schemas.microsoft.com/office/drawing/2010/main">
                <a:solidFill>
                  <a:srgbClr val="00B8FF"/>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style>
          <a:lnRef idx="2">
            <a:schemeClr val="accent1"/>
          </a:lnRef>
          <a:fillRef idx="1">
            <a:schemeClr val="lt1"/>
          </a:fillRef>
          <a:effectRef idx="0">
            <a:schemeClr val="accent1"/>
          </a:effectRef>
          <a:fontRef idx="minor">
            <a:schemeClr val="dk1"/>
          </a:fontRef>
        </p:style>
        <p:txBody>
          <a:bodyPr wrap="square">
            <a:spAutoFit/>
          </a:bodyPr>
          <a:lstStyle>
            <a:lvl1pPr marL="361950" indent="-361950">
              <a:defRPr>
                <a:solidFill>
                  <a:schemeClr val="tx1"/>
                </a:solidFill>
                <a:latin typeface="Arial" pitchFamily="34" charset="0"/>
              </a:defRPr>
            </a:lvl1pPr>
            <a:lvl2pPr marL="541338">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fontAlgn="base">
              <a:spcBef>
                <a:spcPct val="0"/>
              </a:spcBef>
              <a:spcAft>
                <a:spcPct val="0"/>
              </a:spcAft>
              <a:defRPr>
                <a:solidFill>
                  <a:schemeClr val="tx1"/>
                </a:solidFill>
                <a:latin typeface="Arial" pitchFamily="34" charset="0"/>
              </a:defRPr>
            </a:lvl6pPr>
            <a:lvl7pPr fontAlgn="base">
              <a:spcBef>
                <a:spcPct val="0"/>
              </a:spcBef>
              <a:spcAft>
                <a:spcPct val="0"/>
              </a:spcAft>
              <a:defRPr>
                <a:solidFill>
                  <a:schemeClr val="tx1"/>
                </a:solidFill>
                <a:latin typeface="Arial" pitchFamily="34" charset="0"/>
              </a:defRPr>
            </a:lvl7pPr>
            <a:lvl8pPr fontAlgn="base">
              <a:spcBef>
                <a:spcPct val="0"/>
              </a:spcBef>
              <a:spcAft>
                <a:spcPct val="0"/>
              </a:spcAft>
              <a:defRPr>
                <a:solidFill>
                  <a:schemeClr val="tx1"/>
                </a:solidFill>
                <a:latin typeface="Arial" pitchFamily="34" charset="0"/>
              </a:defRPr>
            </a:lvl8pPr>
            <a:lvl9pPr fontAlgn="base">
              <a:spcBef>
                <a:spcPct val="0"/>
              </a:spcBef>
              <a:spcAft>
                <a:spcPct val="0"/>
              </a:spcAft>
              <a:defRPr>
                <a:solidFill>
                  <a:schemeClr val="tx1"/>
                </a:solidFill>
                <a:latin typeface="Arial" pitchFamily="34" charset="0"/>
              </a:defRPr>
            </a:lvl9pPr>
          </a:lstStyle>
          <a:p>
            <a:pPr marL="0" indent="0" algn="ctr" defTabSz="914400">
              <a:buClr>
                <a:srgbClr val="006600"/>
              </a:buClr>
              <a:buSzPct val="100000"/>
            </a:pPr>
            <a:r>
              <a:rPr lang="ru-RU" sz="2000" dirty="0" smtClean="0">
                <a:solidFill>
                  <a:srgbClr val="000000"/>
                </a:solidFill>
                <a:cs typeface="Arial" pitchFamily="34" charset="0"/>
              </a:rPr>
              <a:t>С учетом численности населения, распределения по полу и возрасту, в России соматическими заболеваниями, связанными с употреблением алкоголя, может страдать </a:t>
            </a:r>
            <a:r>
              <a:rPr lang="ru-RU" sz="2000" dirty="0" smtClean="0">
                <a:solidFill>
                  <a:srgbClr val="FF0000"/>
                </a:solidFill>
                <a:cs typeface="Arial" pitchFamily="34" charset="0"/>
              </a:rPr>
              <a:t>12.736.722 </a:t>
            </a:r>
            <a:r>
              <a:rPr lang="ru-RU" sz="2000" dirty="0" smtClean="0">
                <a:solidFill>
                  <a:srgbClr val="000000"/>
                </a:solidFill>
                <a:cs typeface="Arial" pitchFamily="34" charset="0"/>
              </a:rPr>
              <a:t>человека (10.695.906 мужчин и 2.040.816 млн. женщин)  </a:t>
            </a:r>
          </a:p>
        </p:txBody>
      </p:sp>
      <p:sp>
        <p:nvSpPr>
          <p:cNvPr id="5" name="Rectangle 44"/>
          <p:cNvSpPr>
            <a:spLocks noChangeArrowheads="1"/>
          </p:cNvSpPr>
          <p:nvPr/>
        </p:nvSpPr>
        <p:spPr bwMode="auto">
          <a:xfrm>
            <a:off x="0" y="6308725"/>
            <a:ext cx="9144000" cy="576263"/>
          </a:xfrm>
          <a:prstGeom prst="rect">
            <a:avLst/>
          </a:prstGeom>
          <a:solidFill>
            <a:srgbClr val="C0C0C0">
              <a:alpha val="45882"/>
            </a:srgbClr>
          </a:solidFill>
          <a:ln w="19050">
            <a:noFill/>
            <a:miter lim="800000"/>
            <a:headEnd/>
            <a:tailEnd/>
          </a:ln>
        </p:spPr>
        <p:txBody>
          <a:bodyPr wrap="none" lIns="36731" tIns="36731" rIns="36731" bIns="36731" anchor="ctr"/>
          <a:lstStyle/>
          <a:p>
            <a:pPr defTabSz="933450"/>
            <a:endParaRPr lang="ru-RU" sz="1200" b="1">
              <a:cs typeface="Arial" pitchFamily="34" charset="0"/>
            </a:endParaRPr>
          </a:p>
        </p:txBody>
      </p:sp>
      <p:sp>
        <p:nvSpPr>
          <p:cNvPr id="7" name="Text Box 8"/>
          <p:cNvSpPr txBox="1">
            <a:spLocks noChangeArrowheads="1"/>
          </p:cNvSpPr>
          <p:nvPr/>
        </p:nvSpPr>
        <p:spPr bwMode="auto">
          <a:xfrm>
            <a:off x="900113" y="260350"/>
            <a:ext cx="2519362" cy="365125"/>
          </a:xfrm>
          <a:prstGeom prst="rect">
            <a:avLst/>
          </a:prstGeom>
          <a:noFill/>
          <a:ln w="9525">
            <a:noFill/>
            <a:miter lim="800000"/>
            <a:headEnd/>
            <a:tailEnd/>
          </a:ln>
        </p:spPr>
        <p:txBody>
          <a:bodyPr lIns="93296" tIns="46648" rIns="93296" bIns="46648">
            <a:spAutoFit/>
          </a:bodyPr>
          <a:lstStyle/>
          <a:p>
            <a:pPr defTabSz="933450">
              <a:spcBef>
                <a:spcPct val="50000"/>
              </a:spcBef>
            </a:pPr>
            <a:r>
              <a:rPr lang="ru-RU" sz="900" b="1">
                <a:solidFill>
                  <a:srgbClr val="0033CC"/>
                </a:solidFill>
                <a:latin typeface="AvantGarde Md BT" pitchFamily="34" charset="0"/>
                <a:cs typeface="Arial" pitchFamily="34" charset="0"/>
              </a:rPr>
              <a:t>ГБУЗ ЯО «Ярославская областная клиническая наркологическая больница</a:t>
            </a:r>
          </a:p>
        </p:txBody>
      </p:sp>
      <p:sp>
        <p:nvSpPr>
          <p:cNvPr id="8" name="Line 9"/>
          <p:cNvSpPr>
            <a:spLocks noChangeShapeType="1"/>
          </p:cNvSpPr>
          <p:nvPr/>
        </p:nvSpPr>
        <p:spPr bwMode="auto">
          <a:xfrm>
            <a:off x="487363" y="652463"/>
            <a:ext cx="1690687" cy="0"/>
          </a:xfrm>
          <a:prstGeom prst="line">
            <a:avLst/>
          </a:prstGeom>
          <a:noFill/>
          <a:ln w="28575">
            <a:solidFill>
              <a:schemeClr val="bg1"/>
            </a:solidFill>
            <a:round/>
            <a:headEnd/>
            <a:tailEnd/>
          </a:ln>
        </p:spPr>
        <p:txBody>
          <a:bodyPr/>
          <a:lstStyle/>
          <a:p>
            <a:endParaRPr lang="ru-RU"/>
          </a:p>
        </p:txBody>
      </p:sp>
      <p:sp>
        <p:nvSpPr>
          <p:cNvPr id="9" name="Line 10"/>
          <p:cNvSpPr>
            <a:spLocks noChangeShapeType="1"/>
          </p:cNvSpPr>
          <p:nvPr/>
        </p:nvSpPr>
        <p:spPr bwMode="auto">
          <a:xfrm>
            <a:off x="487363" y="692150"/>
            <a:ext cx="1690687" cy="0"/>
          </a:xfrm>
          <a:prstGeom prst="line">
            <a:avLst/>
          </a:prstGeom>
          <a:noFill/>
          <a:ln w="28575">
            <a:solidFill>
              <a:srgbClr val="0066FF"/>
            </a:solidFill>
            <a:round/>
            <a:headEnd/>
            <a:tailEnd/>
          </a:ln>
        </p:spPr>
        <p:txBody>
          <a:bodyPr/>
          <a:lstStyle/>
          <a:p>
            <a:endParaRPr lang="ru-RU"/>
          </a:p>
        </p:txBody>
      </p:sp>
      <p:pic>
        <p:nvPicPr>
          <p:cNvPr id="10" name="Рисунок 3" descr="ЯОКНБ-лого-ЦВЕТ.jpg"/>
          <p:cNvPicPr>
            <a:picLocks noChangeAspect="1"/>
          </p:cNvPicPr>
          <p:nvPr/>
        </p:nvPicPr>
        <p:blipFill>
          <a:blip r:embed="rId3" cstate="print">
            <a:clrChange>
              <a:clrFrom>
                <a:srgbClr val="FCFBFB"/>
              </a:clrFrom>
              <a:clrTo>
                <a:srgbClr val="FCFBFB">
                  <a:alpha val="0"/>
                </a:srgbClr>
              </a:clrTo>
            </a:clrChange>
          </a:blip>
          <a:srcRect/>
          <a:stretch>
            <a:fillRect/>
          </a:stretch>
        </p:blipFill>
        <p:spPr bwMode="auto">
          <a:xfrm>
            <a:off x="250825" y="47625"/>
            <a:ext cx="649288" cy="522288"/>
          </a:xfrm>
          <a:prstGeom prst="rect">
            <a:avLst/>
          </a:prstGeom>
          <a:noFill/>
          <a:ln w="9525">
            <a:noFill/>
            <a:miter lim="800000"/>
            <a:headEnd/>
            <a:tailEnd/>
          </a:ln>
        </p:spPr>
      </p:pic>
      <p:sp>
        <p:nvSpPr>
          <p:cNvPr id="11" name="Прямоугольник 10"/>
          <p:cNvSpPr/>
          <p:nvPr/>
        </p:nvSpPr>
        <p:spPr>
          <a:xfrm>
            <a:off x="112713" y="873111"/>
            <a:ext cx="180474" cy="5429264"/>
          </a:xfrm>
          <a:prstGeom prst="rect">
            <a:avLst/>
          </a:prstGeom>
          <a:solidFill>
            <a:schemeClr val="bg1">
              <a:lumMod val="85000"/>
            </a:schemeClr>
          </a:solidFill>
          <a:ln>
            <a:noFill/>
          </a:ln>
          <a:effectLst>
            <a:innerShdw blurRad="63500" dist="254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12" name="Прямоугольный треугольник 11"/>
          <p:cNvSpPr/>
          <p:nvPr/>
        </p:nvSpPr>
        <p:spPr>
          <a:xfrm flipH="1">
            <a:off x="8113357" y="6096854"/>
            <a:ext cx="1024572" cy="782782"/>
          </a:xfrm>
          <a:prstGeom prst="rtTriangle">
            <a:avLst/>
          </a:prstGeom>
          <a:solidFill>
            <a:schemeClr val="bg1">
              <a:lumMod val="7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Tree>
    <p:extLst>
      <p:ext uri="{BB962C8B-B14F-4D97-AF65-F5344CB8AC3E}">
        <p14:creationId xmlns="" xmlns:p14="http://schemas.microsoft.com/office/powerpoint/2010/main" val="3897306481"/>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44"/>
          <p:cNvSpPr>
            <a:spLocks noChangeArrowheads="1"/>
          </p:cNvSpPr>
          <p:nvPr/>
        </p:nvSpPr>
        <p:spPr bwMode="auto">
          <a:xfrm>
            <a:off x="0" y="0"/>
            <a:ext cx="9144000" cy="881063"/>
          </a:xfrm>
          <a:prstGeom prst="rect">
            <a:avLst/>
          </a:prstGeom>
          <a:solidFill>
            <a:srgbClr val="C1DCFF">
              <a:alpha val="45490"/>
            </a:srgbClr>
          </a:solidFill>
          <a:ln w="19050">
            <a:noFill/>
            <a:miter lim="800000"/>
            <a:headEnd/>
            <a:tailEnd/>
          </a:ln>
        </p:spPr>
        <p:txBody>
          <a:bodyPr wrap="none" lIns="36731" tIns="36731" rIns="36731" bIns="36731" anchor="ctr"/>
          <a:lstStyle/>
          <a:p>
            <a:pPr defTabSz="933450"/>
            <a:endParaRPr lang="ru-RU" sz="1200" b="1">
              <a:cs typeface="Arial" pitchFamily="34" charset="0"/>
            </a:endParaRPr>
          </a:p>
        </p:txBody>
      </p:sp>
      <p:cxnSp>
        <p:nvCxnSpPr>
          <p:cNvPr id="13" name="Прямая соединительная линия 12"/>
          <p:cNvCxnSpPr/>
          <p:nvPr/>
        </p:nvCxnSpPr>
        <p:spPr>
          <a:xfrm>
            <a:off x="1470025" y="6523038"/>
            <a:ext cx="6572250" cy="1587"/>
          </a:xfrm>
          <a:prstGeom prst="line">
            <a:avLst/>
          </a:prstGeom>
          <a:ln w="38100" cap="rnd">
            <a:solidFill>
              <a:srgbClr val="005EA4"/>
            </a:solidFill>
          </a:ln>
        </p:spPr>
        <p:style>
          <a:lnRef idx="1">
            <a:schemeClr val="accent1"/>
          </a:lnRef>
          <a:fillRef idx="0">
            <a:schemeClr val="accent1"/>
          </a:fillRef>
          <a:effectRef idx="0">
            <a:schemeClr val="accent1"/>
          </a:effectRef>
          <a:fontRef idx="minor">
            <a:schemeClr val="tx1"/>
          </a:fontRef>
        </p:style>
      </p:cxnSp>
      <p:sp>
        <p:nvSpPr>
          <p:cNvPr id="48130" name="Text Box 2"/>
          <p:cNvSpPr txBox="1">
            <a:spLocks noChangeArrowheads="1"/>
          </p:cNvSpPr>
          <p:nvPr/>
        </p:nvSpPr>
        <p:spPr bwMode="auto">
          <a:xfrm>
            <a:off x="8051800" y="6308725"/>
            <a:ext cx="180975" cy="27463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1pPr>
            <a:lvl2pPr marL="742950" indent="-285750"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2pPr>
            <a:lvl3pPr marL="1143000" indent="-228600"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3pPr>
            <a:lvl4pPr marL="1600200" indent="-228600"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4pPr>
            <a:lvl5pPr marL="2057400" indent="-228600"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5pPr>
            <a:lvl6pPr marL="2514600" indent="-228600" defTabSz="449263" fontAlgn="base">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6pPr>
            <a:lvl7pPr marL="2971800" indent="-228600" defTabSz="449263" fontAlgn="base">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7pPr>
            <a:lvl8pPr marL="3429000" indent="-228600" defTabSz="449263" fontAlgn="base">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8pPr>
            <a:lvl9pPr marL="3886200" indent="-228600" defTabSz="449263" fontAlgn="base">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9pPr>
          </a:lstStyle>
          <a:p>
            <a:pPr algn="r">
              <a:buSzPct val="100000"/>
            </a:pPr>
            <a:endParaRPr lang="en-US" sz="1200" smtClean="0">
              <a:solidFill>
                <a:srgbClr val="000000"/>
              </a:solidFill>
              <a:effectLst>
                <a:outerShdw blurRad="38100" dist="38100" dir="2700000" algn="tl">
                  <a:srgbClr val="C0C0C0"/>
                </a:outerShdw>
              </a:effectLst>
              <a:cs typeface="Arial" pitchFamily="34" charset="0"/>
            </a:endParaRPr>
          </a:p>
        </p:txBody>
      </p:sp>
      <p:sp>
        <p:nvSpPr>
          <p:cNvPr id="48131" name="Text Box 3"/>
          <p:cNvSpPr txBox="1">
            <a:spLocks noChangeArrowheads="1"/>
          </p:cNvSpPr>
          <p:nvPr/>
        </p:nvSpPr>
        <p:spPr bwMode="auto">
          <a:xfrm>
            <a:off x="1000100" y="1714488"/>
            <a:ext cx="7460331" cy="4939814"/>
          </a:xfrm>
          <a:prstGeom prst="rect">
            <a:avLst/>
          </a:prstGeom>
          <a:noFill/>
          <a:ln>
            <a:noFill/>
          </a:ln>
          <a:effectLst/>
          <a:extLst>
            <a:ext uri="{909E8E84-426E-40DD-AFC4-6F175D3DCCD1}">
              <a14:hiddenFill xmlns="" xmlns:a14="http://schemas.microsoft.com/office/drawing/2010/main">
                <a:solidFill>
                  <a:srgbClr val="00B8FF"/>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lvl1pPr marL="361950" indent="-361950">
              <a:defRPr>
                <a:solidFill>
                  <a:schemeClr val="tx1"/>
                </a:solidFill>
                <a:latin typeface="Arial" pitchFamily="34" charset="0"/>
              </a:defRPr>
            </a:lvl1pPr>
            <a:lvl2pPr marL="541338">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fontAlgn="base">
              <a:spcBef>
                <a:spcPct val="0"/>
              </a:spcBef>
              <a:spcAft>
                <a:spcPct val="0"/>
              </a:spcAft>
              <a:defRPr>
                <a:solidFill>
                  <a:schemeClr val="tx1"/>
                </a:solidFill>
                <a:latin typeface="Arial" pitchFamily="34" charset="0"/>
              </a:defRPr>
            </a:lvl6pPr>
            <a:lvl7pPr fontAlgn="base">
              <a:spcBef>
                <a:spcPct val="0"/>
              </a:spcBef>
              <a:spcAft>
                <a:spcPct val="0"/>
              </a:spcAft>
              <a:defRPr>
                <a:solidFill>
                  <a:schemeClr val="tx1"/>
                </a:solidFill>
                <a:latin typeface="Arial" pitchFamily="34" charset="0"/>
              </a:defRPr>
            </a:lvl7pPr>
            <a:lvl8pPr fontAlgn="base">
              <a:spcBef>
                <a:spcPct val="0"/>
              </a:spcBef>
              <a:spcAft>
                <a:spcPct val="0"/>
              </a:spcAft>
              <a:defRPr>
                <a:solidFill>
                  <a:schemeClr val="tx1"/>
                </a:solidFill>
                <a:latin typeface="Arial" pitchFamily="34" charset="0"/>
              </a:defRPr>
            </a:lvl8pPr>
            <a:lvl9pPr fontAlgn="base">
              <a:spcBef>
                <a:spcPct val="0"/>
              </a:spcBef>
              <a:spcAft>
                <a:spcPct val="0"/>
              </a:spcAft>
              <a:defRPr>
                <a:solidFill>
                  <a:schemeClr val="tx1"/>
                </a:solidFill>
                <a:latin typeface="Arial" pitchFamily="34" charset="0"/>
              </a:defRPr>
            </a:lvl9pPr>
          </a:lstStyle>
          <a:p>
            <a:pPr defTabSz="914400">
              <a:buClr>
                <a:srgbClr val="006600"/>
              </a:buClr>
              <a:buSzPct val="100000"/>
              <a:buFont typeface="Wingdings 2" pitchFamily="18" charset="2"/>
              <a:buNone/>
            </a:pPr>
            <a:endParaRPr lang="ru-RU" b="1" u="sng" dirty="0" smtClean="0">
              <a:solidFill>
                <a:srgbClr val="000000"/>
              </a:solidFill>
              <a:cs typeface="Arial" pitchFamily="34" charset="0"/>
            </a:endParaRPr>
          </a:p>
          <a:p>
            <a:pPr defTabSz="914400">
              <a:lnSpc>
                <a:spcPct val="150000"/>
              </a:lnSpc>
              <a:buClr>
                <a:srgbClr val="006600"/>
              </a:buClr>
              <a:buSzPct val="100000"/>
              <a:buFont typeface="Wingdings 2" pitchFamily="18" charset="2"/>
              <a:buChar char="²"/>
            </a:pPr>
            <a:r>
              <a:rPr lang="ru-RU" b="1" dirty="0" smtClean="0">
                <a:solidFill>
                  <a:srgbClr val="000000"/>
                </a:solidFill>
                <a:cs typeface="Arial" pitchFamily="34" charset="0"/>
              </a:rPr>
              <a:t>Место: Городская клиническая больница №1  г. Читы</a:t>
            </a:r>
          </a:p>
          <a:p>
            <a:pPr defTabSz="914400">
              <a:lnSpc>
                <a:spcPct val="150000"/>
              </a:lnSpc>
              <a:buClr>
                <a:srgbClr val="006600"/>
              </a:buClr>
              <a:buSzPct val="100000"/>
              <a:buFont typeface="Wingdings 2" pitchFamily="18" charset="2"/>
              <a:buChar char="²"/>
            </a:pPr>
            <a:r>
              <a:rPr lang="ru-RU" b="1" dirty="0" smtClean="0">
                <a:solidFill>
                  <a:srgbClr val="000000"/>
                </a:solidFill>
                <a:cs typeface="Arial" pitchFamily="34" charset="0"/>
              </a:rPr>
              <a:t>Число обследованных: 432 пациента из 11 отделений терапевтического и хирургического профиля</a:t>
            </a:r>
          </a:p>
          <a:p>
            <a:pPr defTabSz="914400">
              <a:lnSpc>
                <a:spcPct val="150000"/>
              </a:lnSpc>
              <a:buClr>
                <a:srgbClr val="006600"/>
              </a:buClr>
              <a:buSzPct val="100000"/>
              <a:buFont typeface="Wingdings 2" pitchFamily="18" charset="2"/>
              <a:buChar char="²"/>
            </a:pPr>
            <a:r>
              <a:rPr lang="ru-RU" b="1" dirty="0" smtClean="0">
                <a:solidFill>
                  <a:srgbClr val="000000"/>
                </a:solidFill>
                <a:cs typeface="Arial" pitchFamily="34" charset="0"/>
              </a:rPr>
              <a:t>Распределение по полу: 57,8% мужчин и 42,2% женщин</a:t>
            </a:r>
          </a:p>
          <a:p>
            <a:pPr defTabSz="914400">
              <a:lnSpc>
                <a:spcPct val="150000"/>
              </a:lnSpc>
              <a:buClr>
                <a:srgbClr val="006600"/>
              </a:buClr>
              <a:buSzPct val="100000"/>
              <a:buFont typeface="Wingdings 2" pitchFamily="18" charset="2"/>
              <a:buChar char="²"/>
            </a:pPr>
            <a:r>
              <a:rPr lang="ru-RU" b="1" dirty="0" smtClean="0">
                <a:solidFill>
                  <a:srgbClr val="000000"/>
                </a:solidFill>
                <a:cs typeface="Arial" pitchFamily="34" charset="0"/>
              </a:rPr>
              <a:t>Результаты: </a:t>
            </a:r>
            <a:r>
              <a:rPr lang="ru-RU" b="1" dirty="0" smtClean="0">
                <a:solidFill>
                  <a:srgbClr val="FF0000"/>
                </a:solidFill>
                <a:cs typeface="Arial" pitchFamily="34" charset="0"/>
              </a:rPr>
              <a:t>наркологическая патология, вызванная употреблением алкоголя, установлена в 40,7% </a:t>
            </a:r>
            <a:r>
              <a:rPr lang="ru-RU" b="1" dirty="0" smtClean="0">
                <a:solidFill>
                  <a:srgbClr val="000000"/>
                </a:solidFill>
                <a:cs typeface="Arial" pitchFamily="34" charset="0"/>
              </a:rPr>
              <a:t>случаев, в том числе </a:t>
            </a:r>
            <a:r>
              <a:rPr lang="ru-RU" b="1" dirty="0" smtClean="0">
                <a:solidFill>
                  <a:srgbClr val="0070C0"/>
                </a:solidFill>
                <a:cs typeface="Arial" pitchFamily="34" charset="0"/>
              </a:rPr>
              <a:t>зависимость у 23,7% </a:t>
            </a:r>
            <a:r>
              <a:rPr lang="ru-RU" b="1" dirty="0" smtClean="0">
                <a:solidFill>
                  <a:srgbClr val="000000"/>
                </a:solidFill>
                <a:cs typeface="Arial" pitchFamily="34" charset="0"/>
              </a:rPr>
              <a:t>и употребление с вредными последствиями у 17% пациентов.</a:t>
            </a:r>
          </a:p>
          <a:p>
            <a:pPr defTabSz="914400">
              <a:lnSpc>
                <a:spcPct val="150000"/>
              </a:lnSpc>
              <a:buClr>
                <a:srgbClr val="006600"/>
              </a:buClr>
              <a:buSzPct val="100000"/>
              <a:buFont typeface="Wingdings 2" pitchFamily="18" charset="2"/>
              <a:buChar char="²"/>
            </a:pPr>
            <a:r>
              <a:rPr lang="ru-RU" b="1" dirty="0" smtClean="0">
                <a:solidFill>
                  <a:srgbClr val="000000"/>
                </a:solidFill>
                <a:cs typeface="Arial" pitchFamily="34" charset="0"/>
              </a:rPr>
              <a:t>Для мужчин эти показатели равнялись соответственно 55,8%, 35,2% и 20,6%, для женщин – 17,9%, 5,5% и 12,4%</a:t>
            </a:r>
          </a:p>
          <a:p>
            <a:pPr defTabSz="914400">
              <a:lnSpc>
                <a:spcPct val="150000"/>
              </a:lnSpc>
              <a:buClr>
                <a:srgbClr val="006600"/>
              </a:buClr>
              <a:buSzPct val="100000"/>
              <a:buFont typeface="Wingdings 2" pitchFamily="18" charset="2"/>
              <a:buNone/>
            </a:pPr>
            <a:endParaRPr lang="ru-RU" b="1" dirty="0" smtClean="0">
              <a:solidFill>
                <a:srgbClr val="000000"/>
              </a:solidFill>
              <a:cs typeface="Arial" pitchFamily="34" charset="0"/>
            </a:endParaRPr>
          </a:p>
        </p:txBody>
      </p:sp>
      <p:sp>
        <p:nvSpPr>
          <p:cNvPr id="48154" name="Text Box 26"/>
          <p:cNvSpPr txBox="1">
            <a:spLocks noChangeArrowheads="1"/>
          </p:cNvSpPr>
          <p:nvPr/>
        </p:nvSpPr>
        <p:spPr bwMode="auto">
          <a:xfrm>
            <a:off x="3143240" y="357166"/>
            <a:ext cx="6000760" cy="1143008"/>
          </a:xfrm>
          <a:prstGeom prst="rect">
            <a:avLst/>
          </a:prstGeom>
          <a:noFill/>
          <a:ln>
            <a:noFill/>
          </a:ln>
          <a:effectLst/>
          <a:extLst/>
        </p:spPr>
        <p:txBody>
          <a:bodyPr lIns="90000" tIns="46800" rIns="90000" bIns="46800" anchor="ctr" anchorCtr="1"/>
          <a:lstStyle>
            <a:lvl1pPr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1pPr>
            <a:lvl2pPr marL="742950" indent="-285750"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2pPr>
            <a:lvl3pPr marL="1143000" indent="-228600"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3pPr>
            <a:lvl4pPr marL="1600200" indent="-228600"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4pPr>
            <a:lvl5pPr marL="2057400" indent="-228600"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5pPr>
            <a:lvl6pPr marL="2514600" indent="-228600" defTabSz="449263" fontAlgn="base">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6pPr>
            <a:lvl7pPr marL="2971800" indent="-228600" defTabSz="449263" fontAlgn="base">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7pPr>
            <a:lvl8pPr marL="3429000" indent="-228600" defTabSz="449263" fontAlgn="base">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8pPr>
            <a:lvl9pPr marL="3886200" indent="-228600" defTabSz="449263" fontAlgn="base">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pitchFamily="34" charset="0"/>
              </a:defRPr>
            </a:lvl9pPr>
          </a:lstStyle>
          <a:p>
            <a:pPr algn="ctr">
              <a:buSzPct val="100000"/>
            </a:pPr>
            <a:r>
              <a:rPr lang="ru-RU" sz="2000" b="1" dirty="0" smtClean="0">
                <a:solidFill>
                  <a:schemeClr val="tx2">
                    <a:lumMod val="75000"/>
                  </a:schemeClr>
                </a:solidFill>
              </a:rPr>
              <a:t>Алкогольная патология при соматических заболеваниях</a:t>
            </a:r>
          </a:p>
          <a:p>
            <a:pPr algn="ctr">
              <a:buSzPct val="100000"/>
            </a:pPr>
            <a:endParaRPr lang="ru-RU" b="1" dirty="0" smtClean="0">
              <a:solidFill>
                <a:schemeClr val="tx2">
                  <a:lumMod val="75000"/>
                </a:schemeClr>
              </a:solidFill>
            </a:endParaRPr>
          </a:p>
          <a:p>
            <a:pPr algn="ctr">
              <a:buSzPct val="100000"/>
            </a:pPr>
            <a:r>
              <a:rPr lang="ru-RU" b="1" dirty="0" smtClean="0">
                <a:solidFill>
                  <a:schemeClr val="tx2">
                    <a:lumMod val="75000"/>
                  </a:schemeClr>
                </a:solidFill>
              </a:rPr>
              <a:t>(результаты исследования  Н.В. </a:t>
            </a:r>
            <a:r>
              <a:rPr lang="ru-RU" b="1" dirty="0" err="1" smtClean="0">
                <a:solidFill>
                  <a:schemeClr val="tx2">
                    <a:lumMod val="75000"/>
                  </a:schemeClr>
                </a:solidFill>
              </a:rPr>
              <a:t>Говорина</a:t>
            </a:r>
            <a:r>
              <a:rPr lang="ru-RU" b="1" dirty="0" smtClean="0">
                <a:solidFill>
                  <a:schemeClr val="tx2">
                    <a:lumMod val="75000"/>
                  </a:schemeClr>
                </a:solidFill>
              </a:rPr>
              <a:t> с </a:t>
            </a:r>
            <a:r>
              <a:rPr lang="ru-RU" b="1" dirty="0" err="1" smtClean="0">
                <a:solidFill>
                  <a:schemeClr val="tx2">
                    <a:lumMod val="75000"/>
                  </a:schemeClr>
                </a:solidFill>
              </a:rPr>
              <a:t>соавт</a:t>
            </a:r>
            <a:r>
              <a:rPr lang="ru-RU" b="1" dirty="0" smtClean="0">
                <a:solidFill>
                  <a:schemeClr val="tx2">
                    <a:lumMod val="75000"/>
                  </a:schemeClr>
                </a:solidFill>
              </a:rPr>
              <a:t>.)</a:t>
            </a:r>
            <a:endParaRPr lang="en-US" b="1" dirty="0" smtClean="0">
              <a:solidFill>
                <a:schemeClr val="tx2">
                  <a:lumMod val="75000"/>
                </a:schemeClr>
              </a:solidFill>
            </a:endParaRPr>
          </a:p>
        </p:txBody>
      </p:sp>
      <p:sp>
        <p:nvSpPr>
          <p:cNvPr id="5" name="Rectangle 44"/>
          <p:cNvSpPr>
            <a:spLocks noChangeArrowheads="1"/>
          </p:cNvSpPr>
          <p:nvPr/>
        </p:nvSpPr>
        <p:spPr bwMode="auto">
          <a:xfrm>
            <a:off x="0" y="6308725"/>
            <a:ext cx="9144000" cy="576263"/>
          </a:xfrm>
          <a:prstGeom prst="rect">
            <a:avLst/>
          </a:prstGeom>
          <a:solidFill>
            <a:srgbClr val="C0C0C0">
              <a:alpha val="45882"/>
            </a:srgbClr>
          </a:solidFill>
          <a:ln w="19050">
            <a:noFill/>
            <a:miter lim="800000"/>
            <a:headEnd/>
            <a:tailEnd/>
          </a:ln>
        </p:spPr>
        <p:txBody>
          <a:bodyPr wrap="none" lIns="36731" tIns="36731" rIns="36731" bIns="36731" anchor="ctr"/>
          <a:lstStyle/>
          <a:p>
            <a:pPr defTabSz="933450"/>
            <a:endParaRPr lang="ru-RU" sz="1200" b="1">
              <a:cs typeface="Arial" pitchFamily="34" charset="0"/>
            </a:endParaRPr>
          </a:p>
        </p:txBody>
      </p:sp>
      <p:sp>
        <p:nvSpPr>
          <p:cNvPr id="7" name="Text Box 8"/>
          <p:cNvSpPr txBox="1">
            <a:spLocks noChangeArrowheads="1"/>
          </p:cNvSpPr>
          <p:nvPr/>
        </p:nvSpPr>
        <p:spPr bwMode="auto">
          <a:xfrm>
            <a:off x="900113" y="260350"/>
            <a:ext cx="2519362" cy="365125"/>
          </a:xfrm>
          <a:prstGeom prst="rect">
            <a:avLst/>
          </a:prstGeom>
          <a:noFill/>
          <a:ln w="9525">
            <a:noFill/>
            <a:miter lim="800000"/>
            <a:headEnd/>
            <a:tailEnd/>
          </a:ln>
        </p:spPr>
        <p:txBody>
          <a:bodyPr lIns="93296" tIns="46648" rIns="93296" bIns="46648">
            <a:spAutoFit/>
          </a:bodyPr>
          <a:lstStyle/>
          <a:p>
            <a:pPr defTabSz="933450">
              <a:spcBef>
                <a:spcPct val="50000"/>
              </a:spcBef>
            </a:pPr>
            <a:r>
              <a:rPr lang="ru-RU" sz="900" b="1">
                <a:solidFill>
                  <a:srgbClr val="0033CC"/>
                </a:solidFill>
                <a:latin typeface="AvantGarde Md BT" pitchFamily="34" charset="0"/>
                <a:cs typeface="Arial" pitchFamily="34" charset="0"/>
              </a:rPr>
              <a:t>ГБУЗ ЯО «Ярославская областная клиническая наркологическая больница</a:t>
            </a:r>
          </a:p>
        </p:txBody>
      </p:sp>
      <p:sp>
        <p:nvSpPr>
          <p:cNvPr id="8" name="Line 9"/>
          <p:cNvSpPr>
            <a:spLocks noChangeShapeType="1"/>
          </p:cNvSpPr>
          <p:nvPr/>
        </p:nvSpPr>
        <p:spPr bwMode="auto">
          <a:xfrm>
            <a:off x="487363" y="652463"/>
            <a:ext cx="1690687" cy="0"/>
          </a:xfrm>
          <a:prstGeom prst="line">
            <a:avLst/>
          </a:prstGeom>
          <a:noFill/>
          <a:ln w="28575">
            <a:solidFill>
              <a:schemeClr val="bg1"/>
            </a:solidFill>
            <a:round/>
            <a:headEnd/>
            <a:tailEnd/>
          </a:ln>
        </p:spPr>
        <p:txBody>
          <a:bodyPr/>
          <a:lstStyle/>
          <a:p>
            <a:endParaRPr lang="ru-RU"/>
          </a:p>
        </p:txBody>
      </p:sp>
      <p:sp>
        <p:nvSpPr>
          <p:cNvPr id="9" name="Line 10"/>
          <p:cNvSpPr>
            <a:spLocks noChangeShapeType="1"/>
          </p:cNvSpPr>
          <p:nvPr/>
        </p:nvSpPr>
        <p:spPr bwMode="auto">
          <a:xfrm>
            <a:off x="487363" y="692150"/>
            <a:ext cx="1690687" cy="0"/>
          </a:xfrm>
          <a:prstGeom prst="line">
            <a:avLst/>
          </a:prstGeom>
          <a:noFill/>
          <a:ln w="28575">
            <a:solidFill>
              <a:srgbClr val="0066FF"/>
            </a:solidFill>
            <a:round/>
            <a:headEnd/>
            <a:tailEnd/>
          </a:ln>
        </p:spPr>
        <p:txBody>
          <a:bodyPr/>
          <a:lstStyle/>
          <a:p>
            <a:endParaRPr lang="ru-RU"/>
          </a:p>
        </p:txBody>
      </p:sp>
      <p:pic>
        <p:nvPicPr>
          <p:cNvPr id="10" name="Рисунок 3" descr="ЯОКНБ-лого-ЦВЕТ.jpg"/>
          <p:cNvPicPr>
            <a:picLocks noChangeAspect="1"/>
          </p:cNvPicPr>
          <p:nvPr/>
        </p:nvPicPr>
        <p:blipFill>
          <a:blip r:embed="rId3" cstate="print">
            <a:clrChange>
              <a:clrFrom>
                <a:srgbClr val="FCFBFB"/>
              </a:clrFrom>
              <a:clrTo>
                <a:srgbClr val="FCFBFB">
                  <a:alpha val="0"/>
                </a:srgbClr>
              </a:clrTo>
            </a:clrChange>
          </a:blip>
          <a:srcRect/>
          <a:stretch>
            <a:fillRect/>
          </a:stretch>
        </p:blipFill>
        <p:spPr bwMode="auto">
          <a:xfrm>
            <a:off x="250825" y="47625"/>
            <a:ext cx="649288" cy="522288"/>
          </a:xfrm>
          <a:prstGeom prst="rect">
            <a:avLst/>
          </a:prstGeom>
          <a:noFill/>
          <a:ln w="9525">
            <a:noFill/>
            <a:miter lim="800000"/>
            <a:headEnd/>
            <a:tailEnd/>
          </a:ln>
        </p:spPr>
      </p:pic>
      <p:sp>
        <p:nvSpPr>
          <p:cNvPr id="11" name="Прямоугольник 10"/>
          <p:cNvSpPr/>
          <p:nvPr/>
        </p:nvSpPr>
        <p:spPr>
          <a:xfrm>
            <a:off x="112713" y="873111"/>
            <a:ext cx="180474" cy="5429264"/>
          </a:xfrm>
          <a:prstGeom prst="rect">
            <a:avLst/>
          </a:prstGeom>
          <a:solidFill>
            <a:schemeClr val="bg1">
              <a:lumMod val="85000"/>
            </a:schemeClr>
          </a:solidFill>
          <a:ln>
            <a:noFill/>
          </a:ln>
          <a:effectLst>
            <a:innerShdw blurRad="63500" dist="254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12" name="Прямоугольный треугольник 11"/>
          <p:cNvSpPr/>
          <p:nvPr/>
        </p:nvSpPr>
        <p:spPr>
          <a:xfrm flipH="1">
            <a:off x="8113357" y="6096854"/>
            <a:ext cx="1024572" cy="782782"/>
          </a:xfrm>
          <a:prstGeom prst="rtTriangle">
            <a:avLst/>
          </a:prstGeom>
          <a:solidFill>
            <a:schemeClr val="bg1">
              <a:lumMod val="7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Tree>
    <p:extLst>
      <p:ext uri="{BB962C8B-B14F-4D97-AF65-F5344CB8AC3E}">
        <p14:creationId xmlns="" xmlns:p14="http://schemas.microsoft.com/office/powerpoint/2010/main" val="336636402"/>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4"/>
          <p:cNvSpPr>
            <a:spLocks noChangeArrowheads="1"/>
          </p:cNvSpPr>
          <p:nvPr/>
        </p:nvSpPr>
        <p:spPr bwMode="auto">
          <a:xfrm>
            <a:off x="0" y="0"/>
            <a:ext cx="9144000" cy="881063"/>
          </a:xfrm>
          <a:prstGeom prst="rect">
            <a:avLst/>
          </a:prstGeom>
          <a:solidFill>
            <a:srgbClr val="C1DCFF">
              <a:alpha val="45490"/>
            </a:srgbClr>
          </a:solidFill>
          <a:ln w="19050">
            <a:noFill/>
            <a:miter lim="800000"/>
            <a:headEnd/>
            <a:tailEnd/>
          </a:ln>
        </p:spPr>
        <p:txBody>
          <a:bodyPr wrap="none" lIns="36731" tIns="36731" rIns="36731" bIns="36731" anchor="ctr"/>
          <a:lstStyle/>
          <a:p>
            <a:pPr defTabSz="933450"/>
            <a:endParaRPr lang="ru-RU" sz="1200" b="1">
              <a:cs typeface="Arial" pitchFamily="34" charset="0"/>
            </a:endParaRPr>
          </a:p>
        </p:txBody>
      </p:sp>
      <p:cxnSp>
        <p:nvCxnSpPr>
          <p:cNvPr id="12" name="Прямая соединительная линия 11"/>
          <p:cNvCxnSpPr/>
          <p:nvPr/>
        </p:nvCxnSpPr>
        <p:spPr>
          <a:xfrm>
            <a:off x="1470025" y="6523038"/>
            <a:ext cx="6572250" cy="1587"/>
          </a:xfrm>
          <a:prstGeom prst="line">
            <a:avLst/>
          </a:prstGeom>
          <a:ln w="38100" cap="rnd">
            <a:solidFill>
              <a:srgbClr val="005EA4"/>
            </a:solidFill>
          </a:ln>
        </p:spPr>
        <p:style>
          <a:lnRef idx="1">
            <a:schemeClr val="accent1"/>
          </a:lnRef>
          <a:fillRef idx="0">
            <a:schemeClr val="accent1"/>
          </a:fillRef>
          <a:effectRef idx="0">
            <a:schemeClr val="accent1"/>
          </a:effectRef>
          <a:fontRef idx="minor">
            <a:schemeClr val="tx1"/>
          </a:fontRef>
        </p:style>
      </p:cxnSp>
      <p:sp>
        <p:nvSpPr>
          <p:cNvPr id="2" name="Rectangle 2"/>
          <p:cNvSpPr>
            <a:spLocks noGrp="1"/>
          </p:cNvSpPr>
          <p:nvPr>
            <p:ph type="title"/>
          </p:nvPr>
        </p:nvSpPr>
        <p:spPr bwMode="auto">
          <a:xfrm>
            <a:off x="3491879" y="184624"/>
            <a:ext cx="5468519" cy="580080"/>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noAutofit/>
          </a:bodyPr>
          <a:lstStyle/>
          <a:p>
            <a:pPr algn="ctr" eaLnBrk="1" hangingPunct="1"/>
            <a:r>
              <a:rPr lang="ru-RU" sz="2000" b="1" dirty="0" smtClean="0">
                <a:solidFill>
                  <a:schemeClr val="tx2">
                    <a:lumMod val="75000"/>
                  </a:schemeClr>
                </a:solidFill>
                <a:latin typeface="Arial" pitchFamily="34" charset="0"/>
                <a:cs typeface="Arial" pitchFamily="34" charset="0"/>
              </a:rPr>
              <a:t>Больные с алкогольными проблемами </a:t>
            </a:r>
            <a:br>
              <a:rPr lang="ru-RU" sz="2000" b="1" dirty="0" smtClean="0">
                <a:solidFill>
                  <a:schemeClr val="tx2">
                    <a:lumMod val="75000"/>
                  </a:schemeClr>
                </a:solidFill>
                <a:latin typeface="Arial" pitchFamily="34" charset="0"/>
                <a:cs typeface="Arial" pitchFamily="34" charset="0"/>
              </a:rPr>
            </a:br>
            <a:r>
              <a:rPr lang="ru-RU" sz="2000" b="1" dirty="0" smtClean="0">
                <a:solidFill>
                  <a:schemeClr val="tx2">
                    <a:lumMod val="75000"/>
                  </a:schemeClr>
                </a:solidFill>
                <a:latin typeface="Arial" pitchFamily="34" charset="0"/>
                <a:cs typeface="Arial" pitchFamily="34" charset="0"/>
              </a:rPr>
              <a:t> не доходят до специалиста</a:t>
            </a:r>
            <a:endParaRPr sz="2000" b="1" dirty="0" smtClean="0">
              <a:solidFill>
                <a:schemeClr val="tx2">
                  <a:lumMod val="75000"/>
                </a:schemeClr>
              </a:solidFill>
              <a:latin typeface="Arial" pitchFamily="34" charset="0"/>
              <a:cs typeface="Arial" pitchFamily="34" charset="0"/>
            </a:endParaRPr>
          </a:p>
        </p:txBody>
      </p:sp>
      <p:sp>
        <p:nvSpPr>
          <p:cNvPr id="3" name="Text Box 3"/>
          <p:cNvSpPr txBox="1">
            <a:spLocks noChangeArrowheads="1"/>
          </p:cNvSpPr>
          <p:nvPr/>
        </p:nvSpPr>
        <p:spPr bwMode="auto">
          <a:xfrm>
            <a:off x="468313" y="1268760"/>
            <a:ext cx="8351837" cy="486287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lvl1pPr marL="361950" indent="-361950">
              <a:defRPr>
                <a:solidFill>
                  <a:schemeClr val="tx1"/>
                </a:solidFill>
                <a:latin typeface="Arial" pitchFamily="34" charset="0"/>
              </a:defRPr>
            </a:lvl1pPr>
            <a:lvl2pPr marL="541338">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fontAlgn="base">
              <a:spcBef>
                <a:spcPct val="0"/>
              </a:spcBef>
              <a:spcAft>
                <a:spcPct val="0"/>
              </a:spcAft>
              <a:defRPr>
                <a:solidFill>
                  <a:schemeClr val="tx1"/>
                </a:solidFill>
                <a:latin typeface="Arial" pitchFamily="34" charset="0"/>
              </a:defRPr>
            </a:lvl6pPr>
            <a:lvl7pPr fontAlgn="base">
              <a:spcBef>
                <a:spcPct val="0"/>
              </a:spcBef>
              <a:spcAft>
                <a:spcPct val="0"/>
              </a:spcAft>
              <a:defRPr>
                <a:solidFill>
                  <a:schemeClr val="tx1"/>
                </a:solidFill>
                <a:latin typeface="Arial" pitchFamily="34" charset="0"/>
              </a:defRPr>
            </a:lvl7pPr>
            <a:lvl8pPr fontAlgn="base">
              <a:spcBef>
                <a:spcPct val="0"/>
              </a:spcBef>
              <a:spcAft>
                <a:spcPct val="0"/>
              </a:spcAft>
              <a:defRPr>
                <a:solidFill>
                  <a:schemeClr val="tx1"/>
                </a:solidFill>
                <a:latin typeface="Arial" pitchFamily="34" charset="0"/>
              </a:defRPr>
            </a:lvl8pPr>
            <a:lvl9pPr fontAlgn="base">
              <a:spcBef>
                <a:spcPct val="0"/>
              </a:spcBef>
              <a:spcAft>
                <a:spcPct val="0"/>
              </a:spcAft>
              <a:defRPr>
                <a:solidFill>
                  <a:schemeClr val="tx1"/>
                </a:solidFill>
                <a:latin typeface="Arial" pitchFamily="34" charset="0"/>
              </a:defRPr>
            </a:lvl9pPr>
          </a:lstStyle>
          <a:p>
            <a:pPr algn="just" defTabSz="914400">
              <a:spcAft>
                <a:spcPts val="1200"/>
              </a:spcAft>
              <a:buClr>
                <a:srgbClr val="006600"/>
              </a:buClr>
              <a:buFont typeface="Wingdings 2" pitchFamily="18" charset="2"/>
              <a:buChar char="²"/>
            </a:pPr>
            <a:r>
              <a:rPr lang="ru-RU" b="1" dirty="0" smtClean="0">
                <a:solidFill>
                  <a:srgbClr val="000000"/>
                </a:solidFill>
              </a:rPr>
              <a:t>В Институте скорой помощи им. </a:t>
            </a:r>
            <a:r>
              <a:rPr lang="ru-RU" b="1" dirty="0" err="1" smtClean="0">
                <a:solidFill>
                  <a:srgbClr val="000000"/>
                </a:solidFill>
              </a:rPr>
              <a:t>Джанелидзе</a:t>
            </a:r>
            <a:r>
              <a:rPr lang="ru-RU" b="1" dirty="0" smtClean="0">
                <a:solidFill>
                  <a:srgbClr val="000000"/>
                </a:solidFill>
              </a:rPr>
              <a:t> (Санкт-Петербург) весной 2012 г. на протяжении 5 дней наркологами обследовались все поступающие больные</a:t>
            </a:r>
          </a:p>
          <a:p>
            <a:pPr algn="just" defTabSz="914400">
              <a:spcAft>
                <a:spcPts val="1200"/>
              </a:spcAft>
              <a:buClr>
                <a:srgbClr val="006600"/>
              </a:buClr>
              <a:buFont typeface="Wingdings 2" pitchFamily="18" charset="2"/>
              <a:buChar char="²"/>
            </a:pPr>
            <a:r>
              <a:rPr lang="ru-RU" b="1" dirty="0" smtClean="0">
                <a:solidFill>
                  <a:srgbClr val="000000"/>
                </a:solidFill>
              </a:rPr>
              <a:t>Всего было обследовано 807 человек</a:t>
            </a:r>
          </a:p>
          <a:p>
            <a:pPr algn="just" defTabSz="914400">
              <a:spcAft>
                <a:spcPts val="1200"/>
              </a:spcAft>
              <a:buClr>
                <a:srgbClr val="006600"/>
              </a:buClr>
              <a:buFont typeface="Wingdings 2" pitchFamily="18" charset="2"/>
              <a:buChar char="²"/>
            </a:pPr>
            <a:r>
              <a:rPr lang="ru-RU" b="1" dirty="0" smtClean="0">
                <a:solidFill>
                  <a:srgbClr val="000000"/>
                </a:solidFill>
              </a:rPr>
              <a:t>Было установлено, что 163 из них (20,2%) имели диагноз алкогольная зависимость (алкоголизм) или употребление алкоголя с вредными последствиями </a:t>
            </a:r>
          </a:p>
          <a:p>
            <a:pPr algn="just" defTabSz="914400">
              <a:spcAft>
                <a:spcPts val="1200"/>
              </a:spcAft>
              <a:buClr>
                <a:srgbClr val="006600"/>
              </a:buClr>
              <a:buFont typeface="Wingdings 2" pitchFamily="18" charset="2"/>
              <a:buChar char="²"/>
            </a:pPr>
            <a:r>
              <a:rPr lang="ru-RU" b="1" dirty="0" smtClean="0">
                <a:solidFill>
                  <a:srgbClr val="000000"/>
                </a:solidFill>
              </a:rPr>
              <a:t>Среди этих 163 больных, очевидно нуждавшихся в специализированной наркологической помощи, лишь 59 (36%) лечились по поводу алкоголизма и лишь 26 человек (16%) состояли под наблюдением у нарколога</a:t>
            </a:r>
          </a:p>
          <a:p>
            <a:pPr algn="just" defTabSz="914400">
              <a:spcAft>
                <a:spcPts val="1200"/>
              </a:spcAft>
              <a:buClr>
                <a:srgbClr val="006600"/>
              </a:buClr>
              <a:buFont typeface="Wingdings 2" pitchFamily="18" charset="2"/>
              <a:buChar char="²"/>
            </a:pPr>
            <a:r>
              <a:rPr lang="ru-RU" b="1" dirty="0" smtClean="0">
                <a:solidFill>
                  <a:srgbClr val="000000"/>
                </a:solidFill>
              </a:rPr>
              <a:t>Таким образом, большая часть наркологических пациентов, получая помощь в соматических стационарах, </a:t>
            </a:r>
            <a:r>
              <a:rPr lang="ru-RU" b="1" dirty="0" smtClean="0">
                <a:solidFill>
                  <a:srgbClr val="FF0000"/>
                </a:solidFill>
              </a:rPr>
              <a:t>не попадает в поле зрения</a:t>
            </a:r>
            <a:r>
              <a:rPr lang="ru-RU" b="1" dirty="0" smtClean="0">
                <a:solidFill>
                  <a:srgbClr val="000000"/>
                </a:solidFill>
              </a:rPr>
              <a:t> </a:t>
            </a:r>
            <a:r>
              <a:rPr lang="ru-RU" b="1" dirty="0" smtClean="0">
                <a:solidFill>
                  <a:srgbClr val="FF0000"/>
                </a:solidFill>
              </a:rPr>
              <a:t>специалистов государственной наркологической службы</a:t>
            </a:r>
          </a:p>
        </p:txBody>
      </p:sp>
      <p:sp>
        <p:nvSpPr>
          <p:cNvPr id="4" name="Rectangle 44"/>
          <p:cNvSpPr>
            <a:spLocks noChangeArrowheads="1"/>
          </p:cNvSpPr>
          <p:nvPr/>
        </p:nvSpPr>
        <p:spPr bwMode="auto">
          <a:xfrm>
            <a:off x="0" y="6308725"/>
            <a:ext cx="9144000" cy="576263"/>
          </a:xfrm>
          <a:prstGeom prst="rect">
            <a:avLst/>
          </a:prstGeom>
          <a:solidFill>
            <a:srgbClr val="C0C0C0">
              <a:alpha val="45882"/>
            </a:srgbClr>
          </a:solidFill>
          <a:ln w="19050">
            <a:noFill/>
            <a:miter lim="800000"/>
            <a:headEnd/>
            <a:tailEnd/>
          </a:ln>
        </p:spPr>
        <p:txBody>
          <a:bodyPr wrap="none" lIns="36731" tIns="36731" rIns="36731" bIns="36731" anchor="ctr"/>
          <a:lstStyle/>
          <a:p>
            <a:pPr defTabSz="933450"/>
            <a:endParaRPr lang="ru-RU" sz="1200" b="1">
              <a:cs typeface="Arial" pitchFamily="34" charset="0"/>
            </a:endParaRPr>
          </a:p>
        </p:txBody>
      </p:sp>
      <p:sp>
        <p:nvSpPr>
          <p:cNvPr id="6" name="Text Box 8"/>
          <p:cNvSpPr txBox="1">
            <a:spLocks noChangeArrowheads="1"/>
          </p:cNvSpPr>
          <p:nvPr/>
        </p:nvSpPr>
        <p:spPr bwMode="auto">
          <a:xfrm>
            <a:off x="900113" y="260350"/>
            <a:ext cx="2519362" cy="365125"/>
          </a:xfrm>
          <a:prstGeom prst="rect">
            <a:avLst/>
          </a:prstGeom>
          <a:noFill/>
          <a:ln w="9525">
            <a:noFill/>
            <a:miter lim="800000"/>
            <a:headEnd/>
            <a:tailEnd/>
          </a:ln>
        </p:spPr>
        <p:txBody>
          <a:bodyPr lIns="93296" tIns="46648" rIns="93296" bIns="46648">
            <a:spAutoFit/>
          </a:bodyPr>
          <a:lstStyle/>
          <a:p>
            <a:pPr defTabSz="933450">
              <a:spcBef>
                <a:spcPct val="50000"/>
              </a:spcBef>
            </a:pPr>
            <a:r>
              <a:rPr lang="ru-RU" sz="900" b="1">
                <a:solidFill>
                  <a:srgbClr val="0033CC"/>
                </a:solidFill>
                <a:latin typeface="AvantGarde Md BT" pitchFamily="34" charset="0"/>
                <a:cs typeface="Arial" pitchFamily="34" charset="0"/>
              </a:rPr>
              <a:t>ГБУЗ ЯО «Ярославская областная клиническая наркологическая больница</a:t>
            </a:r>
          </a:p>
        </p:txBody>
      </p:sp>
      <p:sp>
        <p:nvSpPr>
          <p:cNvPr id="7" name="Line 9"/>
          <p:cNvSpPr>
            <a:spLocks noChangeShapeType="1"/>
          </p:cNvSpPr>
          <p:nvPr/>
        </p:nvSpPr>
        <p:spPr bwMode="auto">
          <a:xfrm>
            <a:off x="487363" y="652463"/>
            <a:ext cx="1690687" cy="0"/>
          </a:xfrm>
          <a:prstGeom prst="line">
            <a:avLst/>
          </a:prstGeom>
          <a:noFill/>
          <a:ln w="28575">
            <a:solidFill>
              <a:schemeClr val="bg1"/>
            </a:solidFill>
            <a:round/>
            <a:headEnd/>
            <a:tailEnd/>
          </a:ln>
        </p:spPr>
        <p:txBody>
          <a:bodyPr/>
          <a:lstStyle/>
          <a:p>
            <a:endParaRPr lang="ru-RU"/>
          </a:p>
        </p:txBody>
      </p:sp>
      <p:sp>
        <p:nvSpPr>
          <p:cNvPr id="8" name="Line 10"/>
          <p:cNvSpPr>
            <a:spLocks noChangeShapeType="1"/>
          </p:cNvSpPr>
          <p:nvPr/>
        </p:nvSpPr>
        <p:spPr bwMode="auto">
          <a:xfrm>
            <a:off x="487363" y="692150"/>
            <a:ext cx="1690687" cy="0"/>
          </a:xfrm>
          <a:prstGeom prst="line">
            <a:avLst/>
          </a:prstGeom>
          <a:noFill/>
          <a:ln w="28575">
            <a:solidFill>
              <a:srgbClr val="0066FF"/>
            </a:solidFill>
            <a:round/>
            <a:headEnd/>
            <a:tailEnd/>
          </a:ln>
        </p:spPr>
        <p:txBody>
          <a:bodyPr/>
          <a:lstStyle/>
          <a:p>
            <a:endParaRPr lang="ru-RU"/>
          </a:p>
        </p:txBody>
      </p:sp>
      <p:pic>
        <p:nvPicPr>
          <p:cNvPr id="9" name="Рисунок 3" descr="ЯОКНБ-лого-ЦВЕТ.jpg"/>
          <p:cNvPicPr>
            <a:picLocks noChangeAspect="1"/>
          </p:cNvPicPr>
          <p:nvPr/>
        </p:nvPicPr>
        <p:blipFill>
          <a:blip r:embed="rId3" cstate="print">
            <a:clrChange>
              <a:clrFrom>
                <a:srgbClr val="FCFBFB"/>
              </a:clrFrom>
              <a:clrTo>
                <a:srgbClr val="FCFBFB">
                  <a:alpha val="0"/>
                </a:srgbClr>
              </a:clrTo>
            </a:clrChange>
          </a:blip>
          <a:srcRect/>
          <a:stretch>
            <a:fillRect/>
          </a:stretch>
        </p:blipFill>
        <p:spPr bwMode="auto">
          <a:xfrm>
            <a:off x="250825" y="47625"/>
            <a:ext cx="649288" cy="522288"/>
          </a:xfrm>
          <a:prstGeom prst="rect">
            <a:avLst/>
          </a:prstGeom>
          <a:noFill/>
          <a:ln w="9525">
            <a:noFill/>
            <a:miter lim="800000"/>
            <a:headEnd/>
            <a:tailEnd/>
          </a:ln>
        </p:spPr>
      </p:pic>
      <p:sp>
        <p:nvSpPr>
          <p:cNvPr id="10" name="Прямоугольник 9"/>
          <p:cNvSpPr/>
          <p:nvPr/>
        </p:nvSpPr>
        <p:spPr>
          <a:xfrm>
            <a:off x="112713" y="873111"/>
            <a:ext cx="180474" cy="5429264"/>
          </a:xfrm>
          <a:prstGeom prst="rect">
            <a:avLst/>
          </a:prstGeom>
          <a:solidFill>
            <a:schemeClr val="bg1">
              <a:lumMod val="85000"/>
            </a:schemeClr>
          </a:solidFill>
          <a:ln>
            <a:noFill/>
          </a:ln>
          <a:effectLst>
            <a:innerShdw blurRad="63500" dist="254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11" name="Прямоугольный треугольник 10"/>
          <p:cNvSpPr/>
          <p:nvPr/>
        </p:nvSpPr>
        <p:spPr>
          <a:xfrm flipH="1">
            <a:off x="8113357" y="6096854"/>
            <a:ext cx="1024572" cy="782782"/>
          </a:xfrm>
          <a:prstGeom prst="rtTriangle">
            <a:avLst/>
          </a:prstGeom>
          <a:solidFill>
            <a:schemeClr val="bg1">
              <a:lumMod val="7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Tree>
    <p:extLst>
      <p:ext uri="{BB962C8B-B14F-4D97-AF65-F5344CB8AC3E}">
        <p14:creationId xmlns="" xmlns:p14="http://schemas.microsoft.com/office/powerpoint/2010/main" val="1683524317"/>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http://s4.live4fun.ru/pictures/s3img_7974353_476_1.jpg"/>
          <p:cNvPicPr>
            <a:picLocks noChangeAspect="1" noChangeArrowheads="1"/>
          </p:cNvPicPr>
          <p:nvPr/>
        </p:nvPicPr>
        <p:blipFill>
          <a:blip r:embed="rId3" cstate="print"/>
          <a:srcRect l="11392" t="1463" r="11392"/>
          <a:stretch>
            <a:fillRect/>
          </a:stretch>
        </p:blipFill>
        <p:spPr bwMode="auto">
          <a:xfrm>
            <a:off x="5724128" y="1052736"/>
            <a:ext cx="3265459" cy="2536358"/>
          </a:xfrm>
          <a:prstGeom prst="rect">
            <a:avLst/>
          </a:prstGeom>
          <a:noFill/>
          <a:ln>
            <a:solidFill>
              <a:schemeClr val="accent2"/>
            </a:solidFill>
          </a:ln>
        </p:spPr>
      </p:pic>
      <p:sp>
        <p:nvSpPr>
          <p:cNvPr id="5" name="Rectangle 44"/>
          <p:cNvSpPr>
            <a:spLocks noChangeArrowheads="1"/>
          </p:cNvSpPr>
          <p:nvPr/>
        </p:nvSpPr>
        <p:spPr bwMode="auto">
          <a:xfrm>
            <a:off x="0" y="0"/>
            <a:ext cx="9144000" cy="881063"/>
          </a:xfrm>
          <a:prstGeom prst="rect">
            <a:avLst/>
          </a:prstGeom>
          <a:solidFill>
            <a:srgbClr val="C1DCFF">
              <a:alpha val="45490"/>
            </a:srgbClr>
          </a:solidFill>
          <a:ln w="19050">
            <a:noFill/>
            <a:miter lim="800000"/>
            <a:headEnd/>
            <a:tailEnd/>
          </a:ln>
        </p:spPr>
        <p:txBody>
          <a:bodyPr wrap="none" lIns="36731" tIns="36731" rIns="36731" bIns="36731" anchor="ctr"/>
          <a:lstStyle/>
          <a:p>
            <a:pPr defTabSz="933450"/>
            <a:endParaRPr lang="ru-RU" sz="1200" b="1">
              <a:cs typeface="Arial" pitchFamily="34" charset="0"/>
            </a:endParaRPr>
          </a:p>
        </p:txBody>
      </p:sp>
      <p:cxnSp>
        <p:nvCxnSpPr>
          <p:cNvPr id="12" name="Прямая соединительная линия 11"/>
          <p:cNvCxnSpPr/>
          <p:nvPr/>
        </p:nvCxnSpPr>
        <p:spPr>
          <a:xfrm>
            <a:off x="1470025" y="6523038"/>
            <a:ext cx="6572250" cy="1587"/>
          </a:xfrm>
          <a:prstGeom prst="line">
            <a:avLst/>
          </a:prstGeom>
          <a:ln w="38100" cap="rnd">
            <a:solidFill>
              <a:srgbClr val="005EA4"/>
            </a:solidFill>
          </a:ln>
        </p:spPr>
        <p:style>
          <a:lnRef idx="1">
            <a:schemeClr val="accent1"/>
          </a:lnRef>
          <a:fillRef idx="0">
            <a:schemeClr val="accent1"/>
          </a:fillRef>
          <a:effectRef idx="0">
            <a:schemeClr val="accent1"/>
          </a:effectRef>
          <a:fontRef idx="minor">
            <a:schemeClr val="tx1"/>
          </a:fontRef>
        </p:style>
      </p:cxnSp>
      <p:sp>
        <p:nvSpPr>
          <p:cNvPr id="2" name="Rectangle 2"/>
          <p:cNvSpPr>
            <a:spLocks noGrp="1"/>
          </p:cNvSpPr>
          <p:nvPr>
            <p:ph type="title"/>
          </p:nvPr>
        </p:nvSpPr>
        <p:spPr bwMode="auto">
          <a:xfrm>
            <a:off x="3563887" y="184624"/>
            <a:ext cx="5396511" cy="580080"/>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noAutofit/>
          </a:bodyPr>
          <a:lstStyle/>
          <a:p>
            <a:pPr algn="ctr" eaLnBrk="1" hangingPunct="1"/>
            <a:r>
              <a:rPr lang="ru-RU" sz="2000" b="1" dirty="0" smtClean="0">
                <a:solidFill>
                  <a:schemeClr val="tx2">
                    <a:lumMod val="75000"/>
                  </a:schemeClr>
                </a:solidFill>
                <a:latin typeface="Arial" pitchFamily="34" charset="0"/>
                <a:cs typeface="Arial" pitchFamily="34" charset="0"/>
              </a:rPr>
              <a:t>Почему больные не доходят до специалиста? </a:t>
            </a:r>
            <a:endParaRPr sz="2000" b="1" dirty="0" smtClean="0">
              <a:solidFill>
                <a:schemeClr val="tx2">
                  <a:lumMod val="75000"/>
                </a:schemeClr>
              </a:solidFill>
              <a:latin typeface="Arial" pitchFamily="34" charset="0"/>
              <a:cs typeface="Arial" pitchFamily="34" charset="0"/>
            </a:endParaRPr>
          </a:p>
        </p:txBody>
      </p:sp>
      <p:sp>
        <p:nvSpPr>
          <p:cNvPr id="3" name="Text Box 6"/>
          <p:cNvSpPr txBox="1">
            <a:spLocks noChangeArrowheads="1"/>
          </p:cNvSpPr>
          <p:nvPr/>
        </p:nvSpPr>
        <p:spPr bwMode="auto">
          <a:xfrm>
            <a:off x="357158" y="2428868"/>
            <a:ext cx="5214974" cy="3785652"/>
          </a:xfrm>
          <a:prstGeom prst="rect">
            <a:avLst/>
          </a:prstGeom>
          <a:solidFill>
            <a:srgbClr val="DCE6F2">
              <a:alpha val="69804"/>
            </a:srgbClr>
          </a:solidFill>
          <a:ln w="12700">
            <a:solidFill>
              <a:srgbClr val="C00000"/>
            </a:solidFill>
            <a:prstDash val="dash"/>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lIns="252000" rIns="252000">
            <a:spAutoFit/>
          </a:bodyPr>
          <a:lstStyle/>
          <a:p>
            <a:pPr defTabSz="914400"/>
            <a:r>
              <a:rPr lang="ru-RU" sz="2000" b="1" dirty="0" smtClean="0">
                <a:solidFill>
                  <a:srgbClr val="000000"/>
                </a:solidFill>
                <a:latin typeface="Arial" pitchFamily="34" charset="0"/>
              </a:rPr>
              <a:t>Больной не хочет обращаться к наркологу  потому  что:</a:t>
            </a:r>
          </a:p>
          <a:p>
            <a:pPr defTabSz="914400"/>
            <a:endParaRPr lang="ru-RU" sz="2000" dirty="0" smtClean="0">
              <a:solidFill>
                <a:srgbClr val="000000"/>
              </a:solidFill>
              <a:latin typeface="Arial" pitchFamily="34" charset="0"/>
            </a:endParaRPr>
          </a:p>
          <a:p>
            <a:pPr marL="342900" indent="-342900" algn="just" defTabSz="914400">
              <a:spcAft>
                <a:spcPts val="1200"/>
              </a:spcAft>
              <a:buClr>
                <a:schemeClr val="accent1">
                  <a:lumMod val="75000"/>
                </a:schemeClr>
              </a:buClr>
              <a:buFont typeface="Wingdings" panose="05000000000000000000" pitchFamily="2" charset="2"/>
              <a:buChar char="l"/>
            </a:pPr>
            <a:r>
              <a:rPr lang="ru-RU" sz="2000" dirty="0" smtClean="0">
                <a:solidFill>
                  <a:srgbClr val="000000"/>
                </a:solidFill>
                <a:latin typeface="Arial" pitchFamily="34" charset="0"/>
              </a:rPr>
              <a:t>Он не считает себя больным (феномен </a:t>
            </a:r>
            <a:r>
              <a:rPr lang="ru-RU" sz="2000" dirty="0" err="1" smtClean="0">
                <a:solidFill>
                  <a:srgbClr val="000000"/>
                </a:solidFill>
                <a:latin typeface="Arial" pitchFamily="34" charset="0"/>
              </a:rPr>
              <a:t>анозогнозии</a:t>
            </a:r>
            <a:r>
              <a:rPr lang="ru-RU" sz="2000" dirty="0" smtClean="0">
                <a:solidFill>
                  <a:srgbClr val="000000"/>
                </a:solidFill>
                <a:latin typeface="Arial" pitchFamily="34" charset="0"/>
              </a:rPr>
              <a:t>)</a:t>
            </a:r>
          </a:p>
          <a:p>
            <a:pPr marL="342900" indent="-342900" algn="just" defTabSz="914400">
              <a:spcAft>
                <a:spcPts val="1200"/>
              </a:spcAft>
              <a:buClr>
                <a:schemeClr val="accent1">
                  <a:lumMod val="75000"/>
                </a:schemeClr>
              </a:buClr>
              <a:buFont typeface="Wingdings" panose="05000000000000000000" pitchFamily="2" charset="2"/>
              <a:buChar char="l"/>
            </a:pPr>
            <a:r>
              <a:rPr lang="ru-RU" sz="2000" dirty="0" smtClean="0">
                <a:solidFill>
                  <a:srgbClr val="000000"/>
                </a:solidFill>
                <a:latin typeface="Arial" pitchFamily="34" charset="0"/>
              </a:rPr>
              <a:t>Ему стыдно признать себя «алкоголиком» (социальная стигма)</a:t>
            </a:r>
          </a:p>
          <a:p>
            <a:pPr marL="342900" indent="-342900" algn="just" defTabSz="914400">
              <a:spcAft>
                <a:spcPts val="1200"/>
              </a:spcAft>
              <a:buClr>
                <a:schemeClr val="accent1">
                  <a:lumMod val="75000"/>
                </a:schemeClr>
              </a:buClr>
              <a:buFont typeface="Wingdings" panose="05000000000000000000" pitchFamily="2" charset="2"/>
              <a:buChar char="l"/>
            </a:pPr>
            <a:r>
              <a:rPr lang="ru-RU" sz="2000" dirty="0" smtClean="0">
                <a:solidFill>
                  <a:srgbClr val="000000"/>
                </a:solidFill>
                <a:latin typeface="Arial" pitchFamily="34" charset="0"/>
              </a:rPr>
              <a:t>Он опасается, нередко в силу невежества, дискриминации в связи с постановкой на учет в наркологическом  учреждении</a:t>
            </a:r>
          </a:p>
        </p:txBody>
      </p:sp>
      <p:sp>
        <p:nvSpPr>
          <p:cNvPr id="4" name="Rectangle 44"/>
          <p:cNvSpPr>
            <a:spLocks noChangeArrowheads="1"/>
          </p:cNvSpPr>
          <p:nvPr/>
        </p:nvSpPr>
        <p:spPr bwMode="auto">
          <a:xfrm>
            <a:off x="0" y="6308725"/>
            <a:ext cx="9144000" cy="576263"/>
          </a:xfrm>
          <a:prstGeom prst="rect">
            <a:avLst/>
          </a:prstGeom>
          <a:solidFill>
            <a:srgbClr val="C0C0C0">
              <a:alpha val="45882"/>
            </a:srgbClr>
          </a:solidFill>
          <a:ln w="19050">
            <a:noFill/>
            <a:miter lim="800000"/>
            <a:headEnd/>
            <a:tailEnd/>
          </a:ln>
        </p:spPr>
        <p:txBody>
          <a:bodyPr wrap="none" lIns="36731" tIns="36731" rIns="36731" bIns="36731" anchor="ctr"/>
          <a:lstStyle/>
          <a:p>
            <a:pPr defTabSz="933450"/>
            <a:endParaRPr lang="ru-RU" sz="1200" b="1">
              <a:cs typeface="Arial" pitchFamily="34" charset="0"/>
            </a:endParaRPr>
          </a:p>
        </p:txBody>
      </p:sp>
      <p:sp>
        <p:nvSpPr>
          <p:cNvPr id="6" name="Text Box 8"/>
          <p:cNvSpPr txBox="1">
            <a:spLocks noChangeArrowheads="1"/>
          </p:cNvSpPr>
          <p:nvPr/>
        </p:nvSpPr>
        <p:spPr bwMode="auto">
          <a:xfrm>
            <a:off x="900113" y="260350"/>
            <a:ext cx="2519362" cy="365125"/>
          </a:xfrm>
          <a:prstGeom prst="rect">
            <a:avLst/>
          </a:prstGeom>
          <a:noFill/>
          <a:ln w="9525">
            <a:noFill/>
            <a:miter lim="800000"/>
            <a:headEnd/>
            <a:tailEnd/>
          </a:ln>
        </p:spPr>
        <p:txBody>
          <a:bodyPr lIns="93296" tIns="46648" rIns="93296" bIns="46648">
            <a:spAutoFit/>
          </a:bodyPr>
          <a:lstStyle/>
          <a:p>
            <a:pPr defTabSz="933450">
              <a:spcBef>
                <a:spcPct val="50000"/>
              </a:spcBef>
            </a:pPr>
            <a:r>
              <a:rPr lang="ru-RU" sz="900" b="1">
                <a:solidFill>
                  <a:srgbClr val="0033CC"/>
                </a:solidFill>
                <a:latin typeface="AvantGarde Md BT" pitchFamily="34" charset="0"/>
                <a:cs typeface="Arial" pitchFamily="34" charset="0"/>
              </a:rPr>
              <a:t>ГБУЗ ЯО «Ярославская областная клиническая наркологическая больница</a:t>
            </a:r>
          </a:p>
        </p:txBody>
      </p:sp>
      <p:sp>
        <p:nvSpPr>
          <p:cNvPr id="7" name="Line 9"/>
          <p:cNvSpPr>
            <a:spLocks noChangeShapeType="1"/>
          </p:cNvSpPr>
          <p:nvPr/>
        </p:nvSpPr>
        <p:spPr bwMode="auto">
          <a:xfrm>
            <a:off x="487363" y="652463"/>
            <a:ext cx="1690687" cy="0"/>
          </a:xfrm>
          <a:prstGeom prst="line">
            <a:avLst/>
          </a:prstGeom>
          <a:noFill/>
          <a:ln w="28575">
            <a:solidFill>
              <a:schemeClr val="bg1"/>
            </a:solidFill>
            <a:round/>
            <a:headEnd/>
            <a:tailEnd/>
          </a:ln>
        </p:spPr>
        <p:txBody>
          <a:bodyPr/>
          <a:lstStyle/>
          <a:p>
            <a:endParaRPr lang="ru-RU"/>
          </a:p>
        </p:txBody>
      </p:sp>
      <p:sp>
        <p:nvSpPr>
          <p:cNvPr id="8" name="Line 10"/>
          <p:cNvSpPr>
            <a:spLocks noChangeShapeType="1"/>
          </p:cNvSpPr>
          <p:nvPr/>
        </p:nvSpPr>
        <p:spPr bwMode="auto">
          <a:xfrm>
            <a:off x="487363" y="692150"/>
            <a:ext cx="1690687" cy="0"/>
          </a:xfrm>
          <a:prstGeom prst="line">
            <a:avLst/>
          </a:prstGeom>
          <a:noFill/>
          <a:ln w="28575">
            <a:solidFill>
              <a:srgbClr val="0066FF"/>
            </a:solidFill>
            <a:round/>
            <a:headEnd/>
            <a:tailEnd/>
          </a:ln>
        </p:spPr>
        <p:txBody>
          <a:bodyPr/>
          <a:lstStyle/>
          <a:p>
            <a:endParaRPr lang="ru-RU"/>
          </a:p>
        </p:txBody>
      </p:sp>
      <p:pic>
        <p:nvPicPr>
          <p:cNvPr id="9" name="Рисунок 3" descr="ЯОКНБ-лого-ЦВЕТ.jpg"/>
          <p:cNvPicPr>
            <a:picLocks noChangeAspect="1"/>
          </p:cNvPicPr>
          <p:nvPr/>
        </p:nvPicPr>
        <p:blipFill>
          <a:blip r:embed="rId4" cstate="print">
            <a:clrChange>
              <a:clrFrom>
                <a:srgbClr val="FCFBFB"/>
              </a:clrFrom>
              <a:clrTo>
                <a:srgbClr val="FCFBFB">
                  <a:alpha val="0"/>
                </a:srgbClr>
              </a:clrTo>
            </a:clrChange>
          </a:blip>
          <a:srcRect/>
          <a:stretch>
            <a:fillRect/>
          </a:stretch>
        </p:blipFill>
        <p:spPr bwMode="auto">
          <a:xfrm>
            <a:off x="250825" y="47625"/>
            <a:ext cx="649288" cy="522288"/>
          </a:xfrm>
          <a:prstGeom prst="rect">
            <a:avLst/>
          </a:prstGeom>
          <a:noFill/>
          <a:ln w="9525">
            <a:noFill/>
            <a:miter lim="800000"/>
            <a:headEnd/>
            <a:tailEnd/>
          </a:ln>
        </p:spPr>
      </p:pic>
      <p:sp>
        <p:nvSpPr>
          <p:cNvPr id="10" name="Прямоугольник 9"/>
          <p:cNvSpPr/>
          <p:nvPr/>
        </p:nvSpPr>
        <p:spPr>
          <a:xfrm>
            <a:off x="112713" y="873111"/>
            <a:ext cx="180474" cy="5429264"/>
          </a:xfrm>
          <a:prstGeom prst="rect">
            <a:avLst/>
          </a:prstGeom>
          <a:solidFill>
            <a:schemeClr val="bg1">
              <a:lumMod val="85000"/>
            </a:schemeClr>
          </a:solidFill>
          <a:ln>
            <a:noFill/>
          </a:ln>
          <a:effectLst>
            <a:innerShdw blurRad="63500" dist="254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11" name="Прямоугольный треугольник 10"/>
          <p:cNvSpPr/>
          <p:nvPr/>
        </p:nvSpPr>
        <p:spPr>
          <a:xfrm flipH="1">
            <a:off x="8113357" y="6096854"/>
            <a:ext cx="1024572" cy="782782"/>
          </a:xfrm>
          <a:prstGeom prst="rtTriangle">
            <a:avLst/>
          </a:prstGeom>
          <a:solidFill>
            <a:schemeClr val="bg1">
              <a:lumMod val="7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Tree>
    <p:extLst>
      <p:ext uri="{BB962C8B-B14F-4D97-AF65-F5344CB8AC3E}">
        <p14:creationId xmlns="" xmlns:p14="http://schemas.microsoft.com/office/powerpoint/2010/main" val="2044904903"/>
      </p:ext>
    </p:ext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Прямая соединительная линия 12"/>
          <p:cNvCxnSpPr/>
          <p:nvPr/>
        </p:nvCxnSpPr>
        <p:spPr>
          <a:xfrm>
            <a:off x="1470025" y="6523038"/>
            <a:ext cx="6572250" cy="1587"/>
          </a:xfrm>
          <a:prstGeom prst="line">
            <a:avLst/>
          </a:prstGeom>
          <a:ln w="38100" cap="rnd">
            <a:solidFill>
              <a:srgbClr val="005EA4"/>
            </a:solidFill>
          </a:ln>
        </p:spPr>
        <p:style>
          <a:lnRef idx="1">
            <a:schemeClr val="accent1"/>
          </a:lnRef>
          <a:fillRef idx="0">
            <a:schemeClr val="accent1"/>
          </a:fillRef>
          <a:effectRef idx="0">
            <a:schemeClr val="accent1"/>
          </a:effectRef>
          <a:fontRef idx="minor">
            <a:schemeClr val="tx1"/>
          </a:fontRef>
        </p:style>
      </p:cxnSp>
      <p:sp>
        <p:nvSpPr>
          <p:cNvPr id="6" name="Rectangle 44"/>
          <p:cNvSpPr>
            <a:spLocks noChangeArrowheads="1"/>
          </p:cNvSpPr>
          <p:nvPr/>
        </p:nvSpPr>
        <p:spPr bwMode="auto">
          <a:xfrm>
            <a:off x="0" y="0"/>
            <a:ext cx="9144000" cy="881063"/>
          </a:xfrm>
          <a:prstGeom prst="rect">
            <a:avLst/>
          </a:prstGeom>
          <a:solidFill>
            <a:srgbClr val="C1DCFF">
              <a:alpha val="45490"/>
            </a:srgbClr>
          </a:solidFill>
          <a:ln w="19050">
            <a:noFill/>
            <a:miter lim="800000"/>
            <a:headEnd/>
            <a:tailEnd/>
          </a:ln>
        </p:spPr>
        <p:txBody>
          <a:bodyPr wrap="none" lIns="36731" tIns="36731" rIns="36731" bIns="36731" anchor="ctr"/>
          <a:lstStyle/>
          <a:p>
            <a:pPr defTabSz="933450"/>
            <a:endParaRPr lang="ru-RU" sz="1200" b="1">
              <a:cs typeface="Arial" pitchFamily="34" charset="0"/>
            </a:endParaRPr>
          </a:p>
        </p:txBody>
      </p:sp>
      <p:sp>
        <p:nvSpPr>
          <p:cNvPr id="2" name="Прямоугольник 1"/>
          <p:cNvSpPr/>
          <p:nvPr/>
        </p:nvSpPr>
        <p:spPr>
          <a:xfrm>
            <a:off x="3347863" y="-34935"/>
            <a:ext cx="5668545" cy="1015663"/>
          </a:xfrm>
          <a:prstGeom prst="rect">
            <a:avLst/>
          </a:prstGeom>
        </p:spPr>
        <p:txBody>
          <a:bodyPr wrap="square">
            <a:spAutoFit/>
          </a:bodyPr>
          <a:lstStyle/>
          <a:p>
            <a:pPr algn="ctr"/>
            <a:r>
              <a:rPr lang="ru-RU" sz="2000" b="1" dirty="0" smtClean="0">
                <a:solidFill>
                  <a:schemeClr val="tx2">
                    <a:lumMod val="75000"/>
                  </a:schemeClr>
                </a:solidFill>
                <a:latin typeface="Arial" panose="020B0604020202020204" pitchFamily="34" charset="0"/>
                <a:cs typeface="Arial" panose="020B0604020202020204" pitchFamily="34" charset="0"/>
              </a:rPr>
              <a:t>Инновационный подход:</a:t>
            </a:r>
          </a:p>
          <a:p>
            <a:pPr algn="ctr"/>
            <a:r>
              <a:rPr lang="ru-RU" sz="2000" b="1" dirty="0" smtClean="0">
                <a:solidFill>
                  <a:schemeClr val="tx2">
                    <a:lumMod val="75000"/>
                  </a:schemeClr>
                </a:solidFill>
                <a:latin typeface="Arial" panose="020B0604020202020204" pitchFamily="34" charset="0"/>
                <a:cs typeface="Arial" panose="020B0604020202020204" pitchFamily="34" charset="0"/>
              </a:rPr>
              <a:t>Привлекать врачей - интернистов </a:t>
            </a:r>
          </a:p>
          <a:p>
            <a:pPr algn="ctr"/>
            <a:r>
              <a:rPr lang="ru-RU" sz="2000" b="1" dirty="0" smtClean="0">
                <a:solidFill>
                  <a:schemeClr val="tx2">
                    <a:lumMod val="75000"/>
                  </a:schemeClr>
                </a:solidFill>
                <a:latin typeface="Arial" panose="020B0604020202020204" pitchFamily="34" charset="0"/>
                <a:cs typeface="Arial" panose="020B0604020202020204" pitchFamily="34" charset="0"/>
              </a:rPr>
              <a:t>к лечению алкогольной зависимости</a:t>
            </a:r>
            <a:endParaRPr lang="ru-RU" sz="2000" b="1" dirty="0">
              <a:solidFill>
                <a:schemeClr val="tx2">
                  <a:lumMod val="75000"/>
                </a:schemeClr>
              </a:solidFill>
              <a:latin typeface="Arial" panose="020B0604020202020204" pitchFamily="34" charset="0"/>
              <a:cs typeface="Arial" panose="020B0604020202020204" pitchFamily="34" charset="0"/>
            </a:endParaRPr>
          </a:p>
        </p:txBody>
      </p:sp>
      <p:sp>
        <p:nvSpPr>
          <p:cNvPr id="4" name="TextBox 3"/>
          <p:cNvSpPr txBox="1"/>
          <p:nvPr/>
        </p:nvSpPr>
        <p:spPr>
          <a:xfrm>
            <a:off x="571472" y="1340768"/>
            <a:ext cx="8032976" cy="4031873"/>
          </a:xfrm>
          <a:prstGeom prst="rect">
            <a:avLst/>
          </a:prstGeom>
          <a:noFill/>
        </p:spPr>
        <p:txBody>
          <a:bodyPr wrap="square" lIns="0" tIns="0" rIns="0" bIns="0" rtlCol="0">
            <a:spAutoFit/>
          </a:bodyPr>
          <a:lstStyle/>
          <a:p>
            <a:pPr marL="342900" indent="-342900" algn="just">
              <a:spcAft>
                <a:spcPts val="1200"/>
              </a:spcAft>
              <a:buClr>
                <a:schemeClr val="accent1">
                  <a:lumMod val="75000"/>
                </a:schemeClr>
              </a:buClr>
              <a:buFont typeface="Wingdings" panose="05000000000000000000" pitchFamily="2" charset="2"/>
              <a:buChar char=""/>
            </a:pPr>
            <a:r>
              <a:rPr lang="ru-RU" b="1" dirty="0" smtClean="0">
                <a:latin typeface="Arial" panose="020B0604020202020204" pitchFamily="34" charset="0"/>
                <a:cs typeface="Arial" panose="020B0604020202020204" pitchFamily="34" charset="0"/>
              </a:rPr>
              <a:t>Можно предположить, что вовлекая врачей соматических специальностей в оказание помощи пациентам с алкогольной природой расстройств, можно добиться существенного увеличения охвата всех нуждающихся за счет уменьшения стигматизации и приближения качественной медицинской помощи к наркологическому больному. </a:t>
            </a:r>
          </a:p>
          <a:p>
            <a:pPr marL="342900" indent="-342900" algn="just">
              <a:spcAft>
                <a:spcPts val="1200"/>
              </a:spcAft>
              <a:buClr>
                <a:schemeClr val="accent1">
                  <a:lumMod val="75000"/>
                </a:schemeClr>
              </a:buClr>
              <a:buFont typeface="Wingdings" panose="05000000000000000000" pitchFamily="2" charset="2"/>
              <a:buChar char=""/>
            </a:pPr>
            <a:r>
              <a:rPr lang="ru-RU" b="1" dirty="0" smtClean="0">
                <a:latin typeface="Arial" panose="020B0604020202020204" pitchFamily="34" charset="0"/>
                <a:cs typeface="Arial" panose="020B0604020202020204" pitchFamily="34" charset="0"/>
              </a:rPr>
              <a:t>В конечном итоге это может привести к улучшению прогноза основного соматического заболевания и снижению уровня смертности.</a:t>
            </a:r>
          </a:p>
          <a:p>
            <a:pPr algn="just"/>
            <a:r>
              <a:rPr lang="ru-RU" sz="2000" dirty="0" smtClean="0"/>
              <a:t>Утвержденный Приказом Минздрава России №929н от 15.11.12г. Порядок оказания медицинской помощи по профилю «наркология» предусматривает такую работу </a:t>
            </a:r>
            <a:r>
              <a:rPr lang="ru-RU" sz="2000" b="1" i="1" dirty="0" smtClean="0"/>
              <a:t>на уровне первичной медико-санитарной помощи </a:t>
            </a:r>
            <a:endParaRPr lang="ru-RU" sz="2000" b="1" i="1" dirty="0">
              <a:latin typeface="Arial" panose="020B0604020202020204" pitchFamily="34" charset="0"/>
              <a:cs typeface="Arial" panose="020B0604020202020204" pitchFamily="34" charset="0"/>
            </a:endParaRPr>
          </a:p>
        </p:txBody>
      </p:sp>
      <p:sp>
        <p:nvSpPr>
          <p:cNvPr id="5" name="Rectangle 44"/>
          <p:cNvSpPr>
            <a:spLocks noChangeArrowheads="1"/>
          </p:cNvSpPr>
          <p:nvPr/>
        </p:nvSpPr>
        <p:spPr bwMode="auto">
          <a:xfrm>
            <a:off x="0" y="6308725"/>
            <a:ext cx="9144000" cy="576263"/>
          </a:xfrm>
          <a:prstGeom prst="rect">
            <a:avLst/>
          </a:prstGeom>
          <a:solidFill>
            <a:srgbClr val="C0C0C0">
              <a:alpha val="45882"/>
            </a:srgbClr>
          </a:solidFill>
          <a:ln w="19050">
            <a:noFill/>
            <a:miter lim="800000"/>
            <a:headEnd/>
            <a:tailEnd/>
          </a:ln>
        </p:spPr>
        <p:txBody>
          <a:bodyPr wrap="none" lIns="36731" tIns="36731" rIns="36731" bIns="36731" anchor="ctr"/>
          <a:lstStyle/>
          <a:p>
            <a:pPr defTabSz="933450"/>
            <a:endParaRPr lang="ru-RU" sz="1200" b="1">
              <a:cs typeface="Arial" pitchFamily="34" charset="0"/>
            </a:endParaRPr>
          </a:p>
        </p:txBody>
      </p:sp>
      <p:sp>
        <p:nvSpPr>
          <p:cNvPr id="7" name="Text Box 8"/>
          <p:cNvSpPr txBox="1">
            <a:spLocks noChangeArrowheads="1"/>
          </p:cNvSpPr>
          <p:nvPr/>
        </p:nvSpPr>
        <p:spPr bwMode="auto">
          <a:xfrm>
            <a:off x="900113" y="260350"/>
            <a:ext cx="2519362" cy="365125"/>
          </a:xfrm>
          <a:prstGeom prst="rect">
            <a:avLst/>
          </a:prstGeom>
          <a:noFill/>
          <a:ln w="9525">
            <a:noFill/>
            <a:miter lim="800000"/>
            <a:headEnd/>
            <a:tailEnd/>
          </a:ln>
        </p:spPr>
        <p:txBody>
          <a:bodyPr lIns="93296" tIns="46648" rIns="93296" bIns="46648">
            <a:spAutoFit/>
          </a:bodyPr>
          <a:lstStyle/>
          <a:p>
            <a:pPr defTabSz="933450">
              <a:spcBef>
                <a:spcPct val="50000"/>
              </a:spcBef>
            </a:pPr>
            <a:r>
              <a:rPr lang="ru-RU" sz="900" b="1">
                <a:solidFill>
                  <a:srgbClr val="0033CC"/>
                </a:solidFill>
                <a:latin typeface="AvantGarde Md BT" pitchFamily="34" charset="0"/>
                <a:cs typeface="Arial" pitchFamily="34" charset="0"/>
              </a:rPr>
              <a:t>ГБУЗ ЯО «Ярославская областная клиническая наркологическая больница</a:t>
            </a:r>
          </a:p>
        </p:txBody>
      </p:sp>
      <p:sp>
        <p:nvSpPr>
          <p:cNvPr id="8" name="Line 9"/>
          <p:cNvSpPr>
            <a:spLocks noChangeShapeType="1"/>
          </p:cNvSpPr>
          <p:nvPr/>
        </p:nvSpPr>
        <p:spPr bwMode="auto">
          <a:xfrm>
            <a:off x="487363" y="652463"/>
            <a:ext cx="1690687" cy="0"/>
          </a:xfrm>
          <a:prstGeom prst="line">
            <a:avLst/>
          </a:prstGeom>
          <a:noFill/>
          <a:ln w="28575">
            <a:solidFill>
              <a:schemeClr val="bg1"/>
            </a:solidFill>
            <a:round/>
            <a:headEnd/>
            <a:tailEnd/>
          </a:ln>
        </p:spPr>
        <p:txBody>
          <a:bodyPr/>
          <a:lstStyle/>
          <a:p>
            <a:endParaRPr lang="ru-RU"/>
          </a:p>
        </p:txBody>
      </p:sp>
      <p:sp>
        <p:nvSpPr>
          <p:cNvPr id="9" name="Line 10"/>
          <p:cNvSpPr>
            <a:spLocks noChangeShapeType="1"/>
          </p:cNvSpPr>
          <p:nvPr/>
        </p:nvSpPr>
        <p:spPr bwMode="auto">
          <a:xfrm>
            <a:off x="487363" y="692150"/>
            <a:ext cx="1690687" cy="0"/>
          </a:xfrm>
          <a:prstGeom prst="line">
            <a:avLst/>
          </a:prstGeom>
          <a:noFill/>
          <a:ln w="28575">
            <a:solidFill>
              <a:srgbClr val="0066FF"/>
            </a:solidFill>
            <a:round/>
            <a:headEnd/>
            <a:tailEnd/>
          </a:ln>
        </p:spPr>
        <p:txBody>
          <a:bodyPr/>
          <a:lstStyle/>
          <a:p>
            <a:endParaRPr lang="ru-RU"/>
          </a:p>
        </p:txBody>
      </p:sp>
      <p:pic>
        <p:nvPicPr>
          <p:cNvPr id="10" name="Рисунок 3" descr="ЯОКНБ-лого-ЦВЕТ.jpg"/>
          <p:cNvPicPr>
            <a:picLocks noChangeAspect="1"/>
          </p:cNvPicPr>
          <p:nvPr/>
        </p:nvPicPr>
        <p:blipFill>
          <a:blip r:embed="rId3" cstate="print">
            <a:clrChange>
              <a:clrFrom>
                <a:srgbClr val="FCFBFB"/>
              </a:clrFrom>
              <a:clrTo>
                <a:srgbClr val="FCFBFB">
                  <a:alpha val="0"/>
                </a:srgbClr>
              </a:clrTo>
            </a:clrChange>
          </a:blip>
          <a:srcRect/>
          <a:stretch>
            <a:fillRect/>
          </a:stretch>
        </p:blipFill>
        <p:spPr bwMode="auto">
          <a:xfrm>
            <a:off x="250825" y="47625"/>
            <a:ext cx="649288" cy="522288"/>
          </a:xfrm>
          <a:prstGeom prst="rect">
            <a:avLst/>
          </a:prstGeom>
          <a:noFill/>
          <a:ln w="9525">
            <a:noFill/>
            <a:miter lim="800000"/>
            <a:headEnd/>
            <a:tailEnd/>
          </a:ln>
        </p:spPr>
      </p:pic>
      <p:sp>
        <p:nvSpPr>
          <p:cNvPr id="11" name="Прямоугольник 10"/>
          <p:cNvSpPr/>
          <p:nvPr/>
        </p:nvSpPr>
        <p:spPr>
          <a:xfrm>
            <a:off x="112713" y="873111"/>
            <a:ext cx="180474" cy="5429264"/>
          </a:xfrm>
          <a:prstGeom prst="rect">
            <a:avLst/>
          </a:prstGeom>
          <a:solidFill>
            <a:schemeClr val="bg1">
              <a:lumMod val="85000"/>
            </a:schemeClr>
          </a:solidFill>
          <a:ln>
            <a:noFill/>
          </a:ln>
          <a:effectLst>
            <a:innerShdw blurRad="63500" dist="254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12" name="Прямоугольный треугольник 11"/>
          <p:cNvSpPr/>
          <p:nvPr/>
        </p:nvSpPr>
        <p:spPr>
          <a:xfrm flipH="1">
            <a:off x="8113357" y="6096854"/>
            <a:ext cx="1024572" cy="782782"/>
          </a:xfrm>
          <a:prstGeom prst="rtTriangle">
            <a:avLst/>
          </a:prstGeom>
          <a:solidFill>
            <a:schemeClr val="bg1">
              <a:lumMod val="7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Tree>
    <p:extLst>
      <p:ext uri="{BB962C8B-B14F-4D97-AF65-F5344CB8AC3E}">
        <p14:creationId xmlns="" xmlns:p14="http://schemas.microsoft.com/office/powerpoint/2010/main" val="1397752991"/>
      </p:ext>
    </p:extLst>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Прямая соединительная линия 12"/>
          <p:cNvCxnSpPr/>
          <p:nvPr/>
        </p:nvCxnSpPr>
        <p:spPr>
          <a:xfrm>
            <a:off x="1470025" y="6523038"/>
            <a:ext cx="6572250" cy="1587"/>
          </a:xfrm>
          <a:prstGeom prst="line">
            <a:avLst/>
          </a:prstGeom>
          <a:ln w="38100" cap="rnd">
            <a:solidFill>
              <a:srgbClr val="005EA4"/>
            </a:solidFill>
          </a:ln>
        </p:spPr>
        <p:style>
          <a:lnRef idx="1">
            <a:schemeClr val="accent1"/>
          </a:lnRef>
          <a:fillRef idx="0">
            <a:schemeClr val="accent1"/>
          </a:fillRef>
          <a:effectRef idx="0">
            <a:schemeClr val="accent1"/>
          </a:effectRef>
          <a:fontRef idx="minor">
            <a:schemeClr val="tx1"/>
          </a:fontRef>
        </p:style>
      </p:cxnSp>
      <p:sp>
        <p:nvSpPr>
          <p:cNvPr id="59398" name="Text Box 6"/>
          <p:cNvSpPr txBox="1">
            <a:spLocks noChangeArrowheads="1"/>
          </p:cNvSpPr>
          <p:nvPr/>
        </p:nvSpPr>
        <p:spPr bwMode="auto">
          <a:xfrm>
            <a:off x="4572000" y="1340768"/>
            <a:ext cx="4320480" cy="4802876"/>
          </a:xfrm>
          <a:prstGeom prst="rect">
            <a:avLst/>
          </a:prstGeom>
          <a:noFill/>
          <a:ln>
            <a:solidFill>
              <a:schemeClr val="tx2"/>
            </a:solidFill>
            <a:prstDash val="dash"/>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charset="0"/>
              </a:defRPr>
            </a:lvl1pPr>
            <a:lvl2pPr marL="800100" indent="-342900">
              <a:defRPr>
                <a:solidFill>
                  <a:schemeClr val="tx1"/>
                </a:solidFill>
                <a:latin typeface="Arial" charset="0"/>
              </a:defRPr>
            </a:lvl2pPr>
            <a:lvl3pPr marL="1311275" indent="-342900">
              <a:defRPr>
                <a:solidFill>
                  <a:schemeClr val="tx1"/>
                </a:solidFill>
                <a:latin typeface="Arial" charset="0"/>
              </a:defRPr>
            </a:lvl3pPr>
            <a:lvl4pPr marL="1833563" indent="-342900">
              <a:defRPr>
                <a:solidFill>
                  <a:schemeClr val="tx1"/>
                </a:solidFill>
                <a:latin typeface="Arial" charset="0"/>
              </a:defRPr>
            </a:lvl4pPr>
            <a:lvl5pPr marL="2355850" indent="-342900">
              <a:defRPr>
                <a:solidFill>
                  <a:schemeClr val="tx1"/>
                </a:solidFill>
                <a:latin typeface="Arial" charset="0"/>
              </a:defRPr>
            </a:lvl5pPr>
            <a:lvl6pPr marL="2813050" indent="-342900" fontAlgn="base">
              <a:spcBef>
                <a:spcPct val="0"/>
              </a:spcBef>
              <a:spcAft>
                <a:spcPct val="0"/>
              </a:spcAft>
              <a:defRPr>
                <a:solidFill>
                  <a:schemeClr val="tx1"/>
                </a:solidFill>
                <a:latin typeface="Arial" charset="0"/>
              </a:defRPr>
            </a:lvl6pPr>
            <a:lvl7pPr marL="3270250" indent="-342900" fontAlgn="base">
              <a:spcBef>
                <a:spcPct val="0"/>
              </a:spcBef>
              <a:spcAft>
                <a:spcPct val="0"/>
              </a:spcAft>
              <a:defRPr>
                <a:solidFill>
                  <a:schemeClr val="tx1"/>
                </a:solidFill>
                <a:latin typeface="Arial" charset="0"/>
              </a:defRPr>
            </a:lvl7pPr>
            <a:lvl8pPr marL="3727450" indent="-342900" fontAlgn="base">
              <a:spcBef>
                <a:spcPct val="0"/>
              </a:spcBef>
              <a:spcAft>
                <a:spcPct val="0"/>
              </a:spcAft>
              <a:defRPr>
                <a:solidFill>
                  <a:schemeClr val="tx1"/>
                </a:solidFill>
                <a:latin typeface="Arial" charset="0"/>
              </a:defRPr>
            </a:lvl8pPr>
            <a:lvl9pPr marL="4184650" indent="-342900" fontAlgn="base">
              <a:spcBef>
                <a:spcPct val="0"/>
              </a:spcBef>
              <a:spcAft>
                <a:spcPct val="0"/>
              </a:spcAft>
              <a:defRPr>
                <a:solidFill>
                  <a:schemeClr val="tx1"/>
                </a:solidFill>
                <a:latin typeface="Arial" charset="0"/>
              </a:defRPr>
            </a:lvl9pPr>
          </a:lstStyle>
          <a:p>
            <a:pPr algn="ctr"/>
            <a:r>
              <a:rPr lang="ru-RU" b="1" dirty="0">
                <a:solidFill>
                  <a:srgbClr val="C00000"/>
                </a:solidFill>
              </a:rPr>
              <a:t>«За»</a:t>
            </a:r>
          </a:p>
          <a:p>
            <a:pPr marL="265113" indent="-265113">
              <a:buClr>
                <a:srgbClr val="006600"/>
              </a:buClr>
              <a:buFont typeface="Wingdings 2" pitchFamily="18" charset="2"/>
              <a:buChar char="²"/>
            </a:pPr>
            <a:r>
              <a:rPr lang="ru-RU" dirty="0"/>
              <a:t> </a:t>
            </a:r>
            <a:r>
              <a:rPr lang="ru-RU" sz="1600" dirty="0"/>
              <a:t>Существует зарубежный опыт работы врачей общей практики с алкогольными проблемами</a:t>
            </a:r>
          </a:p>
          <a:p>
            <a:pPr marL="265113" indent="-265113">
              <a:buClr>
                <a:srgbClr val="006600"/>
              </a:buClr>
              <a:buFont typeface="Wingdings 2" pitchFamily="18" charset="2"/>
              <a:buChar char="²"/>
            </a:pPr>
            <a:r>
              <a:rPr lang="ru-RU" sz="1600" dirty="0"/>
              <a:t> При этом успешно применяются: </a:t>
            </a:r>
          </a:p>
          <a:p>
            <a:pPr marL="444500" indent="-177800">
              <a:buClr>
                <a:srgbClr val="006600"/>
              </a:buClr>
              <a:buFont typeface="Wingdings" pitchFamily="2" charset="2"/>
              <a:buChar char="ü"/>
            </a:pPr>
            <a:r>
              <a:rPr lang="ru-RU" sz="1600" dirty="0" smtClean="0"/>
              <a:t>Методы </a:t>
            </a:r>
            <a:r>
              <a:rPr lang="ru-RU" sz="1600" dirty="0"/>
              <a:t>ранней диагностики алкогольных проблем </a:t>
            </a:r>
          </a:p>
          <a:p>
            <a:pPr marL="444500" indent="-177800">
              <a:buClr>
                <a:srgbClr val="006600"/>
              </a:buClr>
              <a:buFont typeface="Wingdings" pitchFamily="2" charset="2"/>
              <a:buChar char="ü"/>
            </a:pPr>
            <a:r>
              <a:rPr lang="ru-RU" sz="1600" dirty="0" smtClean="0"/>
              <a:t>Методы </a:t>
            </a:r>
            <a:r>
              <a:rPr lang="ru-RU" sz="1600" dirty="0"/>
              <a:t>мотивационного/ психотерапевтического воздействия</a:t>
            </a:r>
          </a:p>
          <a:p>
            <a:pPr marL="444500" indent="-177800">
              <a:buClr>
                <a:srgbClr val="006600"/>
              </a:buClr>
              <a:buFont typeface="Wingdings" pitchFamily="2" charset="2"/>
              <a:buChar char="ü"/>
            </a:pPr>
            <a:r>
              <a:rPr lang="ru-RU" sz="1600" dirty="0" smtClean="0"/>
              <a:t>Антиалкогольные </a:t>
            </a:r>
            <a:r>
              <a:rPr lang="ru-RU" sz="1600" dirty="0"/>
              <a:t>средства, доказавшие свою эффективность</a:t>
            </a:r>
          </a:p>
          <a:p>
            <a:pPr marL="265113" indent="-265113">
              <a:buClr>
                <a:srgbClr val="006600"/>
              </a:buClr>
              <a:buFont typeface="Wingdings 2" pitchFamily="18" charset="2"/>
              <a:buChar char="²"/>
            </a:pPr>
            <a:r>
              <a:rPr lang="ru-RU" sz="1600" dirty="0"/>
              <a:t> Понимание интернистами того, что устранение фактора риска в виде злоупотребления алкоголем улучшает прогноз основного соматического заболевания, делает терапию более эффективной, а врача – более успешным</a:t>
            </a:r>
          </a:p>
        </p:txBody>
      </p:sp>
      <p:sp>
        <p:nvSpPr>
          <p:cNvPr id="59405" name="Text Box 13"/>
          <p:cNvSpPr txBox="1">
            <a:spLocks noChangeArrowheads="1"/>
          </p:cNvSpPr>
          <p:nvPr/>
        </p:nvSpPr>
        <p:spPr bwMode="auto">
          <a:xfrm>
            <a:off x="428596" y="1340768"/>
            <a:ext cx="3927380" cy="4585871"/>
          </a:xfrm>
          <a:prstGeom prst="rect">
            <a:avLst/>
          </a:prstGeom>
          <a:noFill/>
          <a:ln>
            <a:solidFill>
              <a:schemeClr val="tx2"/>
            </a:solidFill>
            <a:prstDash val="dash"/>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charset="0"/>
              </a:defRPr>
            </a:lvl1pPr>
            <a:lvl2pPr marL="884238" indent="-342900">
              <a:defRPr>
                <a:solidFill>
                  <a:schemeClr val="tx1"/>
                </a:solidFill>
                <a:latin typeface="Arial" charset="0"/>
              </a:defRPr>
            </a:lvl2pPr>
            <a:lvl3pPr marL="1406525" indent="-342900">
              <a:defRPr>
                <a:solidFill>
                  <a:schemeClr val="tx1"/>
                </a:solidFill>
                <a:latin typeface="Arial" charset="0"/>
              </a:defRPr>
            </a:lvl3pPr>
            <a:lvl4pPr marL="1928813" indent="-342900">
              <a:defRPr>
                <a:solidFill>
                  <a:schemeClr val="tx1"/>
                </a:solidFill>
                <a:latin typeface="Arial" charset="0"/>
              </a:defRPr>
            </a:lvl4pPr>
            <a:lvl5pPr marL="2451100" indent="-342900">
              <a:defRPr>
                <a:solidFill>
                  <a:schemeClr val="tx1"/>
                </a:solidFill>
                <a:latin typeface="Arial" charset="0"/>
              </a:defRPr>
            </a:lvl5pPr>
            <a:lvl6pPr marL="2908300" indent="-342900" fontAlgn="base">
              <a:spcBef>
                <a:spcPct val="0"/>
              </a:spcBef>
              <a:spcAft>
                <a:spcPct val="0"/>
              </a:spcAft>
              <a:defRPr>
                <a:solidFill>
                  <a:schemeClr val="tx1"/>
                </a:solidFill>
                <a:latin typeface="Arial" charset="0"/>
              </a:defRPr>
            </a:lvl6pPr>
            <a:lvl7pPr marL="3365500" indent="-342900" fontAlgn="base">
              <a:spcBef>
                <a:spcPct val="0"/>
              </a:spcBef>
              <a:spcAft>
                <a:spcPct val="0"/>
              </a:spcAft>
              <a:defRPr>
                <a:solidFill>
                  <a:schemeClr val="tx1"/>
                </a:solidFill>
                <a:latin typeface="Arial" charset="0"/>
              </a:defRPr>
            </a:lvl7pPr>
            <a:lvl8pPr marL="3822700" indent="-342900" fontAlgn="base">
              <a:spcBef>
                <a:spcPct val="0"/>
              </a:spcBef>
              <a:spcAft>
                <a:spcPct val="0"/>
              </a:spcAft>
              <a:defRPr>
                <a:solidFill>
                  <a:schemeClr val="tx1"/>
                </a:solidFill>
                <a:latin typeface="Arial" charset="0"/>
              </a:defRPr>
            </a:lvl8pPr>
            <a:lvl9pPr marL="4279900" indent="-342900" fontAlgn="base">
              <a:spcBef>
                <a:spcPct val="0"/>
              </a:spcBef>
              <a:spcAft>
                <a:spcPct val="0"/>
              </a:spcAft>
              <a:defRPr>
                <a:solidFill>
                  <a:schemeClr val="tx1"/>
                </a:solidFill>
                <a:latin typeface="Arial" charset="0"/>
              </a:defRPr>
            </a:lvl9pPr>
          </a:lstStyle>
          <a:p>
            <a:pPr algn="ctr"/>
            <a:r>
              <a:rPr lang="ru-RU" b="1" dirty="0">
                <a:solidFill>
                  <a:srgbClr val="C00000"/>
                </a:solidFill>
              </a:rPr>
              <a:t>«Против»</a:t>
            </a:r>
          </a:p>
          <a:p>
            <a:pPr marL="265113" indent="-265113">
              <a:buClr>
                <a:srgbClr val="006600"/>
              </a:buClr>
              <a:buFont typeface="Wingdings 2" pitchFamily="18" charset="2"/>
              <a:buChar char="²"/>
            </a:pPr>
            <a:r>
              <a:rPr lang="ru-RU" dirty="0"/>
              <a:t> </a:t>
            </a:r>
            <a:r>
              <a:rPr lang="ru-RU" sz="1600" dirty="0"/>
              <a:t>Дефицит времени на приеме </a:t>
            </a:r>
          </a:p>
          <a:p>
            <a:pPr marL="265113" indent="-265113">
              <a:buClr>
                <a:srgbClr val="006600"/>
              </a:buClr>
              <a:buFont typeface="Wingdings 2" pitchFamily="18" charset="2"/>
              <a:buChar char="²"/>
            </a:pPr>
            <a:r>
              <a:rPr lang="ru-RU" sz="1600" dirty="0"/>
              <a:t> Отсутствие мотивации</a:t>
            </a:r>
          </a:p>
          <a:p>
            <a:pPr marL="265113" indent="-265113">
              <a:buClr>
                <a:srgbClr val="006600"/>
              </a:buClr>
              <a:buFont typeface="Wingdings 2" pitchFamily="18" charset="2"/>
              <a:buChar char="²"/>
            </a:pPr>
            <a:r>
              <a:rPr lang="ru-RU" sz="1600" dirty="0"/>
              <a:t> </a:t>
            </a:r>
            <a:r>
              <a:rPr lang="ru-RU" sz="1600" dirty="0" smtClean="0"/>
              <a:t>Этический аспект. Неудобно спрашивать про алкоголь</a:t>
            </a:r>
            <a:endParaRPr lang="ru-RU" sz="1600" dirty="0"/>
          </a:p>
          <a:p>
            <a:pPr marL="265113" indent="-265113">
              <a:buClr>
                <a:srgbClr val="006600"/>
              </a:buClr>
              <a:buFont typeface="Wingdings 2" pitchFamily="18" charset="2"/>
              <a:buChar char="²"/>
            </a:pPr>
            <a:r>
              <a:rPr lang="ru-RU" sz="1600" dirty="0"/>
              <a:t> </a:t>
            </a:r>
            <a:r>
              <a:rPr lang="ru-RU" sz="1600" dirty="0" smtClean="0"/>
              <a:t>Юридический аспект. Постановка наркологического диагноза возможна только врачом-наркологом</a:t>
            </a:r>
            <a:endParaRPr lang="ru-RU" sz="1600" dirty="0"/>
          </a:p>
          <a:p>
            <a:pPr marL="265113" indent="-265113">
              <a:buClr>
                <a:srgbClr val="006600"/>
              </a:buClr>
              <a:buFont typeface="Wingdings 2" pitchFamily="18" charset="2"/>
              <a:buChar char="²"/>
            </a:pPr>
            <a:r>
              <a:rPr lang="ru-RU" sz="1600" dirty="0"/>
              <a:t> Отсутствие надлежащей наркологической подготовки:</a:t>
            </a:r>
          </a:p>
          <a:p>
            <a:pPr marL="444500" indent="-177800">
              <a:buClr>
                <a:srgbClr val="006600"/>
              </a:buClr>
              <a:buFont typeface="Wingdings" pitchFamily="2" charset="2"/>
              <a:buChar char="ü"/>
            </a:pPr>
            <a:r>
              <a:rPr lang="ru-RU" sz="1600" dirty="0" smtClean="0"/>
              <a:t>Терапевты </a:t>
            </a:r>
            <a:r>
              <a:rPr lang="ru-RU" sz="1600" dirty="0"/>
              <a:t>не владеют методами </a:t>
            </a:r>
            <a:r>
              <a:rPr lang="ru-RU" sz="1600" dirty="0" smtClean="0"/>
              <a:t>раннего выявления и мотивации</a:t>
            </a:r>
            <a:endParaRPr lang="ru-RU" sz="1600" dirty="0"/>
          </a:p>
          <a:p>
            <a:pPr marL="444500" indent="-177800">
              <a:buClr>
                <a:srgbClr val="006600"/>
              </a:buClr>
              <a:buFont typeface="Wingdings" pitchFamily="2" charset="2"/>
              <a:buChar char="ü"/>
            </a:pPr>
            <a:r>
              <a:rPr lang="ru-RU" sz="1600" dirty="0" smtClean="0"/>
              <a:t>Плохо </a:t>
            </a:r>
            <a:r>
              <a:rPr lang="ru-RU" sz="1600" dirty="0"/>
              <a:t>разбираются в клинике алкоголизма</a:t>
            </a:r>
          </a:p>
          <a:p>
            <a:pPr marL="444500" indent="-177800">
              <a:buClr>
                <a:srgbClr val="006600"/>
              </a:buClr>
              <a:buFont typeface="Wingdings" pitchFamily="2" charset="2"/>
              <a:buChar char="ü"/>
            </a:pPr>
            <a:r>
              <a:rPr lang="ru-RU" sz="1600" dirty="0" smtClean="0"/>
              <a:t>Не </a:t>
            </a:r>
            <a:r>
              <a:rPr lang="ru-RU" sz="1600" dirty="0"/>
              <a:t>владеют методами </a:t>
            </a:r>
            <a:r>
              <a:rPr lang="ru-RU" sz="1600" dirty="0" smtClean="0"/>
              <a:t>психотерапевтического воздействия и терапии</a:t>
            </a:r>
            <a:endParaRPr lang="ru-RU" sz="1600" dirty="0"/>
          </a:p>
        </p:txBody>
      </p:sp>
      <p:sp>
        <p:nvSpPr>
          <p:cNvPr id="5" name="Rectangle 44"/>
          <p:cNvSpPr>
            <a:spLocks noChangeArrowheads="1"/>
          </p:cNvSpPr>
          <p:nvPr/>
        </p:nvSpPr>
        <p:spPr bwMode="auto">
          <a:xfrm>
            <a:off x="0" y="6308725"/>
            <a:ext cx="9144000" cy="576263"/>
          </a:xfrm>
          <a:prstGeom prst="rect">
            <a:avLst/>
          </a:prstGeom>
          <a:solidFill>
            <a:srgbClr val="C0C0C0">
              <a:alpha val="45882"/>
            </a:srgbClr>
          </a:solidFill>
          <a:ln w="19050">
            <a:noFill/>
            <a:miter lim="800000"/>
            <a:headEnd/>
            <a:tailEnd/>
          </a:ln>
        </p:spPr>
        <p:txBody>
          <a:bodyPr wrap="none" lIns="36731" tIns="36731" rIns="36731" bIns="36731" anchor="ctr"/>
          <a:lstStyle/>
          <a:p>
            <a:pPr defTabSz="933450"/>
            <a:endParaRPr lang="ru-RU" sz="1200" b="1">
              <a:cs typeface="Arial" pitchFamily="34" charset="0"/>
            </a:endParaRPr>
          </a:p>
        </p:txBody>
      </p:sp>
      <p:sp>
        <p:nvSpPr>
          <p:cNvPr id="6" name="Rectangle 44"/>
          <p:cNvSpPr>
            <a:spLocks noChangeArrowheads="1"/>
          </p:cNvSpPr>
          <p:nvPr/>
        </p:nvSpPr>
        <p:spPr bwMode="auto">
          <a:xfrm>
            <a:off x="0" y="0"/>
            <a:ext cx="9144000" cy="881063"/>
          </a:xfrm>
          <a:prstGeom prst="rect">
            <a:avLst/>
          </a:prstGeom>
          <a:solidFill>
            <a:srgbClr val="C1DCFF">
              <a:alpha val="45490"/>
            </a:srgbClr>
          </a:solidFill>
          <a:ln w="19050">
            <a:noFill/>
            <a:miter lim="800000"/>
            <a:headEnd/>
            <a:tailEnd/>
          </a:ln>
        </p:spPr>
        <p:txBody>
          <a:bodyPr wrap="none" lIns="36731" tIns="36731" rIns="36731" bIns="36731" anchor="ctr"/>
          <a:lstStyle/>
          <a:p>
            <a:pPr defTabSz="933450"/>
            <a:endParaRPr lang="ru-RU" sz="1200" b="1">
              <a:cs typeface="Arial" pitchFamily="34" charset="0"/>
            </a:endParaRPr>
          </a:p>
        </p:txBody>
      </p:sp>
      <p:sp>
        <p:nvSpPr>
          <p:cNvPr id="7" name="Text Box 8"/>
          <p:cNvSpPr txBox="1">
            <a:spLocks noChangeArrowheads="1"/>
          </p:cNvSpPr>
          <p:nvPr/>
        </p:nvSpPr>
        <p:spPr bwMode="auto">
          <a:xfrm>
            <a:off x="900113" y="260350"/>
            <a:ext cx="2519362" cy="365125"/>
          </a:xfrm>
          <a:prstGeom prst="rect">
            <a:avLst/>
          </a:prstGeom>
          <a:noFill/>
          <a:ln w="9525">
            <a:noFill/>
            <a:miter lim="800000"/>
            <a:headEnd/>
            <a:tailEnd/>
          </a:ln>
        </p:spPr>
        <p:txBody>
          <a:bodyPr lIns="93296" tIns="46648" rIns="93296" bIns="46648">
            <a:spAutoFit/>
          </a:bodyPr>
          <a:lstStyle/>
          <a:p>
            <a:pPr defTabSz="933450">
              <a:spcBef>
                <a:spcPct val="50000"/>
              </a:spcBef>
            </a:pPr>
            <a:r>
              <a:rPr lang="ru-RU" sz="900" b="1">
                <a:solidFill>
                  <a:srgbClr val="0033CC"/>
                </a:solidFill>
                <a:latin typeface="AvantGarde Md BT" pitchFamily="34" charset="0"/>
                <a:cs typeface="Arial" pitchFamily="34" charset="0"/>
              </a:rPr>
              <a:t>ГБУЗ ЯО «Ярославская областная клиническая наркологическая больница</a:t>
            </a:r>
          </a:p>
        </p:txBody>
      </p:sp>
      <p:sp>
        <p:nvSpPr>
          <p:cNvPr id="8" name="Line 9"/>
          <p:cNvSpPr>
            <a:spLocks noChangeShapeType="1"/>
          </p:cNvSpPr>
          <p:nvPr/>
        </p:nvSpPr>
        <p:spPr bwMode="auto">
          <a:xfrm>
            <a:off x="487363" y="652463"/>
            <a:ext cx="1690687" cy="0"/>
          </a:xfrm>
          <a:prstGeom prst="line">
            <a:avLst/>
          </a:prstGeom>
          <a:noFill/>
          <a:ln w="28575">
            <a:solidFill>
              <a:schemeClr val="bg1"/>
            </a:solidFill>
            <a:round/>
            <a:headEnd/>
            <a:tailEnd/>
          </a:ln>
        </p:spPr>
        <p:txBody>
          <a:bodyPr/>
          <a:lstStyle/>
          <a:p>
            <a:endParaRPr lang="ru-RU"/>
          </a:p>
        </p:txBody>
      </p:sp>
      <p:sp>
        <p:nvSpPr>
          <p:cNvPr id="9" name="Line 10"/>
          <p:cNvSpPr>
            <a:spLocks noChangeShapeType="1"/>
          </p:cNvSpPr>
          <p:nvPr/>
        </p:nvSpPr>
        <p:spPr bwMode="auto">
          <a:xfrm>
            <a:off x="487363" y="692150"/>
            <a:ext cx="1690687" cy="0"/>
          </a:xfrm>
          <a:prstGeom prst="line">
            <a:avLst/>
          </a:prstGeom>
          <a:noFill/>
          <a:ln w="28575">
            <a:solidFill>
              <a:srgbClr val="0066FF"/>
            </a:solidFill>
            <a:round/>
            <a:headEnd/>
            <a:tailEnd/>
          </a:ln>
        </p:spPr>
        <p:txBody>
          <a:bodyPr/>
          <a:lstStyle/>
          <a:p>
            <a:endParaRPr lang="ru-RU"/>
          </a:p>
        </p:txBody>
      </p:sp>
      <p:pic>
        <p:nvPicPr>
          <p:cNvPr id="10" name="Рисунок 3" descr="ЯОКНБ-лого-ЦВЕТ.jpg"/>
          <p:cNvPicPr>
            <a:picLocks noChangeAspect="1"/>
          </p:cNvPicPr>
          <p:nvPr/>
        </p:nvPicPr>
        <p:blipFill>
          <a:blip r:embed="rId2" cstate="print">
            <a:clrChange>
              <a:clrFrom>
                <a:srgbClr val="FCFBFB"/>
              </a:clrFrom>
              <a:clrTo>
                <a:srgbClr val="FCFBFB">
                  <a:alpha val="0"/>
                </a:srgbClr>
              </a:clrTo>
            </a:clrChange>
          </a:blip>
          <a:srcRect/>
          <a:stretch>
            <a:fillRect/>
          </a:stretch>
        </p:blipFill>
        <p:spPr bwMode="auto">
          <a:xfrm>
            <a:off x="250825" y="47625"/>
            <a:ext cx="649288" cy="522288"/>
          </a:xfrm>
          <a:prstGeom prst="rect">
            <a:avLst/>
          </a:prstGeom>
          <a:noFill/>
          <a:ln w="9525">
            <a:noFill/>
            <a:miter lim="800000"/>
            <a:headEnd/>
            <a:tailEnd/>
          </a:ln>
        </p:spPr>
      </p:pic>
      <p:sp>
        <p:nvSpPr>
          <p:cNvPr id="11" name="Прямоугольник 10"/>
          <p:cNvSpPr/>
          <p:nvPr/>
        </p:nvSpPr>
        <p:spPr>
          <a:xfrm>
            <a:off x="112713" y="873111"/>
            <a:ext cx="180474" cy="5429264"/>
          </a:xfrm>
          <a:prstGeom prst="rect">
            <a:avLst/>
          </a:prstGeom>
          <a:solidFill>
            <a:schemeClr val="bg1">
              <a:lumMod val="85000"/>
            </a:schemeClr>
          </a:solidFill>
          <a:ln>
            <a:noFill/>
          </a:ln>
          <a:effectLst>
            <a:innerShdw blurRad="63500" dist="254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12" name="Прямоугольный треугольник 11"/>
          <p:cNvSpPr/>
          <p:nvPr/>
        </p:nvSpPr>
        <p:spPr>
          <a:xfrm flipH="1">
            <a:off x="8113357" y="6096854"/>
            <a:ext cx="1024572" cy="782782"/>
          </a:xfrm>
          <a:prstGeom prst="rtTriangle">
            <a:avLst/>
          </a:prstGeom>
          <a:solidFill>
            <a:schemeClr val="bg1">
              <a:lumMod val="7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59394" name="Text Box 2"/>
          <p:cNvSpPr txBox="1">
            <a:spLocks noChangeArrowheads="1"/>
          </p:cNvSpPr>
          <p:nvPr/>
        </p:nvSpPr>
        <p:spPr bwMode="auto">
          <a:xfrm>
            <a:off x="3347864" y="-99392"/>
            <a:ext cx="5796136" cy="1052735"/>
          </a:xfrm>
          <a:prstGeom prst="rect">
            <a:avLst/>
          </a:prstGeom>
          <a:noFill/>
          <a:ln>
            <a:noFill/>
          </a:ln>
          <a:effectLst/>
          <a:extLst/>
        </p:spPr>
        <p:txBody>
          <a:bodyPr lIns="90000" tIns="46800" rIns="90000" bIns="46800" anchor="ctr"/>
          <a:lstStyle>
            <a:lvl1pPr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defRPr>
            </a:lvl1pPr>
            <a:lvl2pPr marL="742950" indent="-285750"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defRPr>
            </a:lvl2pPr>
            <a:lvl3pPr marL="1143000" indent="-228600"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defRPr>
            </a:lvl3pPr>
            <a:lvl4pPr marL="1600200" indent="-228600"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defRPr>
            </a:lvl4pPr>
            <a:lvl5pPr marL="2057400" indent="-228600"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defRPr>
            </a:lvl5pPr>
            <a:lvl6pPr marL="2514600" indent="-228600" defTabSz="449263" fontAlgn="base">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defRPr>
            </a:lvl6pPr>
            <a:lvl7pPr marL="2971800" indent="-228600" defTabSz="449263" fontAlgn="base">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defRPr>
            </a:lvl7pPr>
            <a:lvl8pPr marL="3429000" indent="-228600" defTabSz="449263" fontAlgn="base">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defRPr>
            </a:lvl8pPr>
            <a:lvl9pPr marL="3886200" indent="-228600" defTabSz="449263" fontAlgn="base">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defRPr>
            </a:lvl9pPr>
          </a:lstStyle>
          <a:p>
            <a:pPr algn="ctr">
              <a:buSzPct val="100000"/>
            </a:pPr>
            <a:r>
              <a:rPr lang="ru-RU" sz="2000" b="1" dirty="0" smtClean="0">
                <a:solidFill>
                  <a:schemeClr val="tx2">
                    <a:lumMod val="75000"/>
                  </a:schemeClr>
                </a:solidFill>
                <a:cs typeface="Arial" charset="0"/>
              </a:rPr>
              <a:t>Нужно </a:t>
            </a:r>
            <a:r>
              <a:rPr lang="ru-RU" sz="2000" b="1" dirty="0">
                <a:solidFill>
                  <a:schemeClr val="tx2">
                    <a:lumMod val="75000"/>
                  </a:schemeClr>
                </a:solidFill>
                <a:cs typeface="Arial" charset="0"/>
              </a:rPr>
              <a:t>ли </a:t>
            </a:r>
            <a:r>
              <a:rPr lang="ru-RU" sz="2000" b="1" dirty="0" smtClean="0">
                <a:solidFill>
                  <a:schemeClr val="tx2">
                    <a:lumMod val="75000"/>
                  </a:schemeClr>
                </a:solidFill>
                <a:cs typeface="Arial" charset="0"/>
              </a:rPr>
              <a:t>вовлекать </a:t>
            </a:r>
            <a:r>
              <a:rPr lang="ru-RU" sz="2000" b="1" dirty="0">
                <a:solidFill>
                  <a:schemeClr val="tx2">
                    <a:lumMod val="75000"/>
                  </a:schemeClr>
                </a:solidFill>
                <a:cs typeface="Arial" charset="0"/>
              </a:rPr>
              <a:t>в оказание наркологической </a:t>
            </a:r>
            <a:r>
              <a:rPr lang="ru-RU" sz="2000" b="1" dirty="0" smtClean="0">
                <a:solidFill>
                  <a:schemeClr val="tx2">
                    <a:lumMod val="75000"/>
                  </a:schemeClr>
                </a:solidFill>
                <a:cs typeface="Arial" charset="0"/>
              </a:rPr>
              <a:t>помощи</a:t>
            </a:r>
          </a:p>
          <a:p>
            <a:pPr algn="ctr">
              <a:buSzPct val="100000"/>
            </a:pPr>
            <a:r>
              <a:rPr lang="ru-RU" sz="2000" b="1" dirty="0" smtClean="0">
                <a:solidFill>
                  <a:schemeClr val="tx2">
                    <a:lumMod val="75000"/>
                  </a:schemeClr>
                </a:solidFill>
                <a:cs typeface="Arial" charset="0"/>
              </a:rPr>
              <a:t> врачей-интернистов?</a:t>
            </a:r>
            <a:endParaRPr lang="ru-RU" sz="2000" b="1" dirty="0">
              <a:solidFill>
                <a:schemeClr val="tx2">
                  <a:lumMod val="75000"/>
                </a:schemeClr>
              </a:solidFill>
              <a:cs typeface="Arial" charset="0"/>
            </a:endParaRPr>
          </a:p>
        </p:txBody>
      </p:sp>
    </p:spTree>
    <p:extLst>
      <p:ext uri="{BB962C8B-B14F-4D97-AF65-F5344CB8AC3E}">
        <p14:creationId xmlns="" xmlns:p14="http://schemas.microsoft.com/office/powerpoint/2010/main" val="2083190257"/>
      </p:ext>
    </p:extLst>
  </p:cSld>
  <p:clrMapOvr>
    <a:masterClrMapping/>
  </p:clrMapOvr>
  <p:transition>
    <p:cover dir="ld"/>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Прямая соединительная линия 12"/>
          <p:cNvCxnSpPr/>
          <p:nvPr/>
        </p:nvCxnSpPr>
        <p:spPr>
          <a:xfrm>
            <a:off x="1470025" y="6523038"/>
            <a:ext cx="6572250" cy="1587"/>
          </a:xfrm>
          <a:prstGeom prst="line">
            <a:avLst/>
          </a:prstGeom>
          <a:ln w="38100" cap="rnd">
            <a:solidFill>
              <a:srgbClr val="005EA4"/>
            </a:solidFill>
          </a:ln>
        </p:spPr>
        <p:style>
          <a:lnRef idx="1">
            <a:schemeClr val="accent1"/>
          </a:lnRef>
          <a:fillRef idx="0">
            <a:schemeClr val="accent1"/>
          </a:fillRef>
          <a:effectRef idx="0">
            <a:schemeClr val="accent1"/>
          </a:effectRef>
          <a:fontRef idx="minor">
            <a:schemeClr val="tx1"/>
          </a:fontRef>
        </p:style>
      </p:cxnSp>
      <p:sp>
        <p:nvSpPr>
          <p:cNvPr id="6" name="Rectangle 44"/>
          <p:cNvSpPr>
            <a:spLocks noChangeArrowheads="1"/>
          </p:cNvSpPr>
          <p:nvPr/>
        </p:nvSpPr>
        <p:spPr bwMode="auto">
          <a:xfrm>
            <a:off x="0" y="-27384"/>
            <a:ext cx="9144000" cy="881063"/>
          </a:xfrm>
          <a:prstGeom prst="rect">
            <a:avLst/>
          </a:prstGeom>
          <a:solidFill>
            <a:srgbClr val="C1DCFF">
              <a:alpha val="45490"/>
            </a:srgbClr>
          </a:solidFill>
          <a:ln w="19050">
            <a:noFill/>
            <a:miter lim="800000"/>
            <a:headEnd/>
            <a:tailEnd/>
          </a:ln>
        </p:spPr>
        <p:txBody>
          <a:bodyPr wrap="none" lIns="36731" tIns="36731" rIns="36731" bIns="36731" anchor="ctr"/>
          <a:lstStyle/>
          <a:p>
            <a:pPr defTabSz="933450"/>
            <a:endParaRPr lang="ru-RU" sz="1200" b="1">
              <a:cs typeface="Arial" pitchFamily="34" charset="0"/>
            </a:endParaRPr>
          </a:p>
        </p:txBody>
      </p:sp>
      <p:sp>
        <p:nvSpPr>
          <p:cNvPr id="2" name="Объект 1"/>
          <p:cNvSpPr>
            <a:spLocks noGrp="1"/>
          </p:cNvSpPr>
          <p:nvPr>
            <p:ph sz="quarter" idx="16"/>
          </p:nvPr>
        </p:nvSpPr>
        <p:spPr>
          <a:xfrm>
            <a:off x="539552" y="1052736"/>
            <a:ext cx="8261498" cy="738664"/>
          </a:xfrm>
          <a:solidFill>
            <a:schemeClr val="accent1">
              <a:lumMod val="75000"/>
            </a:schemeClr>
          </a:solidFill>
        </p:spPr>
        <p:txBody>
          <a:bodyPr>
            <a:normAutofit fontScale="92500" lnSpcReduction="10000"/>
          </a:bodyPr>
          <a:lstStyle/>
          <a:p>
            <a:pPr marL="0" indent="0" algn="ctr">
              <a:buClr>
                <a:schemeClr val="accent1">
                  <a:lumMod val="75000"/>
                </a:schemeClr>
              </a:buClr>
              <a:buNone/>
            </a:pPr>
            <a:r>
              <a:rPr lang="ru-RU" sz="2400" b="1" dirty="0" smtClean="0">
                <a:solidFill>
                  <a:schemeClr val="bg1"/>
                </a:solidFill>
              </a:rPr>
              <a:t>Уменьшение количества потребляемого алкоголя как цель  терапевтического воздействия</a:t>
            </a:r>
            <a:endParaRPr lang="ru-RU" sz="2400" b="1" dirty="0">
              <a:solidFill>
                <a:schemeClr val="bg1"/>
              </a:solidFill>
            </a:endParaRPr>
          </a:p>
        </p:txBody>
      </p:sp>
      <p:sp>
        <p:nvSpPr>
          <p:cNvPr id="3" name="Прямоугольник 2"/>
          <p:cNvSpPr/>
          <p:nvPr/>
        </p:nvSpPr>
        <p:spPr>
          <a:xfrm>
            <a:off x="3347864" y="116632"/>
            <a:ext cx="5796136" cy="707886"/>
          </a:xfrm>
          <a:prstGeom prst="rect">
            <a:avLst/>
          </a:prstGeom>
        </p:spPr>
        <p:txBody>
          <a:bodyPr wrap="square">
            <a:spAutoFit/>
          </a:bodyPr>
          <a:lstStyle/>
          <a:p>
            <a:pPr algn="ctr"/>
            <a:r>
              <a:rPr lang="ru-RU" sz="2000" b="1" dirty="0" smtClean="0">
                <a:solidFill>
                  <a:schemeClr val="tx2">
                    <a:lumMod val="75000"/>
                  </a:schemeClr>
                </a:solidFill>
                <a:latin typeface="Arial" panose="020B0604020202020204" pitchFamily="34" charset="0"/>
                <a:cs typeface="Arial" panose="020B0604020202020204" pitchFamily="34" charset="0"/>
              </a:rPr>
              <a:t>Инновационный подход:</a:t>
            </a:r>
          </a:p>
          <a:p>
            <a:pPr algn="ctr"/>
            <a:r>
              <a:rPr lang="ru-RU" sz="2000" b="1" dirty="0" smtClean="0">
                <a:solidFill>
                  <a:schemeClr val="tx2">
                    <a:lumMod val="75000"/>
                  </a:schemeClr>
                </a:solidFill>
                <a:latin typeface="Arial" panose="020B0604020202020204" pitchFamily="34" charset="0"/>
                <a:cs typeface="Arial" panose="020B0604020202020204" pitchFamily="34" charset="0"/>
              </a:rPr>
              <a:t>Стратегия снижения потребления алкоголя</a:t>
            </a:r>
            <a:endParaRPr lang="ru-RU" sz="2000" b="1" dirty="0">
              <a:solidFill>
                <a:schemeClr val="tx2">
                  <a:lumMod val="75000"/>
                </a:schemeClr>
              </a:solidFill>
              <a:latin typeface="Arial" panose="020B0604020202020204" pitchFamily="34" charset="0"/>
              <a:cs typeface="Arial" panose="020B0604020202020204" pitchFamily="34" charset="0"/>
            </a:endParaRPr>
          </a:p>
        </p:txBody>
      </p:sp>
      <p:pic>
        <p:nvPicPr>
          <p:cNvPr id="4" name="Picture 4"/>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857928" y="2204864"/>
            <a:ext cx="5793823" cy="33448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 name="Rectangle 44"/>
          <p:cNvSpPr>
            <a:spLocks noChangeArrowheads="1"/>
          </p:cNvSpPr>
          <p:nvPr/>
        </p:nvSpPr>
        <p:spPr bwMode="auto">
          <a:xfrm>
            <a:off x="0" y="6308725"/>
            <a:ext cx="9144000" cy="576263"/>
          </a:xfrm>
          <a:prstGeom prst="rect">
            <a:avLst/>
          </a:prstGeom>
          <a:solidFill>
            <a:srgbClr val="C0C0C0">
              <a:alpha val="45882"/>
            </a:srgbClr>
          </a:solidFill>
          <a:ln w="19050">
            <a:noFill/>
            <a:miter lim="800000"/>
            <a:headEnd/>
            <a:tailEnd/>
          </a:ln>
        </p:spPr>
        <p:txBody>
          <a:bodyPr wrap="none" lIns="36731" tIns="36731" rIns="36731" bIns="36731" anchor="ctr"/>
          <a:lstStyle/>
          <a:p>
            <a:pPr defTabSz="933450"/>
            <a:endParaRPr lang="ru-RU" sz="1200" b="1">
              <a:cs typeface="Arial" pitchFamily="34" charset="0"/>
            </a:endParaRPr>
          </a:p>
        </p:txBody>
      </p:sp>
      <p:sp>
        <p:nvSpPr>
          <p:cNvPr id="7" name="Text Box 8"/>
          <p:cNvSpPr txBox="1">
            <a:spLocks noChangeArrowheads="1"/>
          </p:cNvSpPr>
          <p:nvPr/>
        </p:nvSpPr>
        <p:spPr bwMode="auto">
          <a:xfrm>
            <a:off x="900113" y="260350"/>
            <a:ext cx="2519362" cy="365125"/>
          </a:xfrm>
          <a:prstGeom prst="rect">
            <a:avLst/>
          </a:prstGeom>
          <a:noFill/>
          <a:ln w="9525">
            <a:noFill/>
            <a:miter lim="800000"/>
            <a:headEnd/>
            <a:tailEnd/>
          </a:ln>
        </p:spPr>
        <p:txBody>
          <a:bodyPr lIns="93296" tIns="46648" rIns="93296" bIns="46648">
            <a:spAutoFit/>
          </a:bodyPr>
          <a:lstStyle/>
          <a:p>
            <a:pPr defTabSz="933450">
              <a:spcBef>
                <a:spcPct val="50000"/>
              </a:spcBef>
            </a:pPr>
            <a:r>
              <a:rPr lang="ru-RU" sz="900" b="1">
                <a:solidFill>
                  <a:srgbClr val="0033CC"/>
                </a:solidFill>
                <a:latin typeface="AvantGarde Md BT" pitchFamily="34" charset="0"/>
                <a:cs typeface="Arial" pitchFamily="34" charset="0"/>
              </a:rPr>
              <a:t>ГБУЗ ЯО «Ярославская областная клиническая наркологическая больница</a:t>
            </a:r>
          </a:p>
        </p:txBody>
      </p:sp>
      <p:sp>
        <p:nvSpPr>
          <p:cNvPr id="8" name="Line 9"/>
          <p:cNvSpPr>
            <a:spLocks noChangeShapeType="1"/>
          </p:cNvSpPr>
          <p:nvPr/>
        </p:nvSpPr>
        <p:spPr bwMode="auto">
          <a:xfrm>
            <a:off x="487363" y="652463"/>
            <a:ext cx="1690687" cy="0"/>
          </a:xfrm>
          <a:prstGeom prst="line">
            <a:avLst/>
          </a:prstGeom>
          <a:noFill/>
          <a:ln w="28575">
            <a:solidFill>
              <a:schemeClr val="bg1"/>
            </a:solidFill>
            <a:round/>
            <a:headEnd/>
            <a:tailEnd/>
          </a:ln>
        </p:spPr>
        <p:txBody>
          <a:bodyPr/>
          <a:lstStyle/>
          <a:p>
            <a:endParaRPr lang="ru-RU"/>
          </a:p>
        </p:txBody>
      </p:sp>
      <p:sp>
        <p:nvSpPr>
          <p:cNvPr id="9" name="Line 10"/>
          <p:cNvSpPr>
            <a:spLocks noChangeShapeType="1"/>
          </p:cNvSpPr>
          <p:nvPr/>
        </p:nvSpPr>
        <p:spPr bwMode="auto">
          <a:xfrm>
            <a:off x="487363" y="692150"/>
            <a:ext cx="1690687" cy="0"/>
          </a:xfrm>
          <a:prstGeom prst="line">
            <a:avLst/>
          </a:prstGeom>
          <a:noFill/>
          <a:ln w="28575">
            <a:solidFill>
              <a:srgbClr val="0066FF"/>
            </a:solidFill>
            <a:round/>
            <a:headEnd/>
            <a:tailEnd/>
          </a:ln>
        </p:spPr>
        <p:txBody>
          <a:bodyPr/>
          <a:lstStyle/>
          <a:p>
            <a:endParaRPr lang="ru-RU"/>
          </a:p>
        </p:txBody>
      </p:sp>
      <p:pic>
        <p:nvPicPr>
          <p:cNvPr id="10" name="Рисунок 3" descr="ЯОКНБ-лого-ЦВЕТ.jpg"/>
          <p:cNvPicPr>
            <a:picLocks noChangeAspect="1"/>
          </p:cNvPicPr>
          <p:nvPr/>
        </p:nvPicPr>
        <p:blipFill>
          <a:blip r:embed="rId4" cstate="print">
            <a:clrChange>
              <a:clrFrom>
                <a:srgbClr val="FCFBFB"/>
              </a:clrFrom>
              <a:clrTo>
                <a:srgbClr val="FCFBFB">
                  <a:alpha val="0"/>
                </a:srgbClr>
              </a:clrTo>
            </a:clrChange>
          </a:blip>
          <a:srcRect/>
          <a:stretch>
            <a:fillRect/>
          </a:stretch>
        </p:blipFill>
        <p:spPr bwMode="auto">
          <a:xfrm>
            <a:off x="250825" y="47625"/>
            <a:ext cx="649288" cy="522288"/>
          </a:xfrm>
          <a:prstGeom prst="rect">
            <a:avLst/>
          </a:prstGeom>
          <a:noFill/>
          <a:ln w="9525">
            <a:noFill/>
            <a:miter lim="800000"/>
            <a:headEnd/>
            <a:tailEnd/>
          </a:ln>
        </p:spPr>
      </p:pic>
      <p:sp>
        <p:nvSpPr>
          <p:cNvPr id="11" name="Прямоугольник 10"/>
          <p:cNvSpPr/>
          <p:nvPr/>
        </p:nvSpPr>
        <p:spPr>
          <a:xfrm>
            <a:off x="112713" y="873111"/>
            <a:ext cx="180474" cy="5429264"/>
          </a:xfrm>
          <a:prstGeom prst="rect">
            <a:avLst/>
          </a:prstGeom>
          <a:solidFill>
            <a:schemeClr val="bg1">
              <a:lumMod val="85000"/>
            </a:schemeClr>
          </a:solidFill>
          <a:ln>
            <a:noFill/>
          </a:ln>
          <a:effectLst>
            <a:innerShdw blurRad="63500" dist="254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12" name="Прямоугольный треугольник 11"/>
          <p:cNvSpPr/>
          <p:nvPr/>
        </p:nvSpPr>
        <p:spPr>
          <a:xfrm flipH="1">
            <a:off x="8113357" y="6096854"/>
            <a:ext cx="1024572" cy="782782"/>
          </a:xfrm>
          <a:prstGeom prst="rtTriangle">
            <a:avLst/>
          </a:prstGeom>
          <a:solidFill>
            <a:schemeClr val="bg1">
              <a:lumMod val="7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Tree>
    <p:extLst>
      <p:ext uri="{BB962C8B-B14F-4D97-AF65-F5344CB8AC3E}">
        <p14:creationId xmlns="" xmlns:p14="http://schemas.microsoft.com/office/powerpoint/2010/main" val="1865823937"/>
      </p:ext>
    </p:extLst>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44"/>
          <p:cNvSpPr>
            <a:spLocks noChangeArrowheads="1"/>
          </p:cNvSpPr>
          <p:nvPr/>
        </p:nvSpPr>
        <p:spPr bwMode="auto">
          <a:xfrm>
            <a:off x="0" y="0"/>
            <a:ext cx="9144000" cy="881063"/>
          </a:xfrm>
          <a:prstGeom prst="rect">
            <a:avLst/>
          </a:prstGeom>
          <a:solidFill>
            <a:srgbClr val="C1DCFF">
              <a:alpha val="45490"/>
            </a:srgbClr>
          </a:solidFill>
          <a:ln w="19050">
            <a:noFill/>
            <a:miter lim="800000"/>
            <a:headEnd/>
            <a:tailEnd/>
          </a:ln>
        </p:spPr>
        <p:txBody>
          <a:bodyPr wrap="none" lIns="36731" tIns="36731" rIns="36731" bIns="36731" anchor="ctr"/>
          <a:lstStyle/>
          <a:p>
            <a:pPr defTabSz="933450"/>
            <a:endParaRPr lang="ru-RU" sz="1200" b="1">
              <a:cs typeface="Arial" pitchFamily="34" charset="0"/>
            </a:endParaRPr>
          </a:p>
        </p:txBody>
      </p:sp>
      <p:cxnSp>
        <p:nvCxnSpPr>
          <p:cNvPr id="19" name="Прямая соединительная линия 18"/>
          <p:cNvCxnSpPr/>
          <p:nvPr/>
        </p:nvCxnSpPr>
        <p:spPr>
          <a:xfrm>
            <a:off x="1470025" y="6523038"/>
            <a:ext cx="6572250" cy="1587"/>
          </a:xfrm>
          <a:prstGeom prst="line">
            <a:avLst/>
          </a:prstGeom>
          <a:ln w="38100" cap="rnd">
            <a:solidFill>
              <a:srgbClr val="005EA4"/>
            </a:solidFill>
          </a:ln>
        </p:spPr>
        <p:style>
          <a:lnRef idx="1">
            <a:schemeClr val="accent1"/>
          </a:lnRef>
          <a:fillRef idx="0">
            <a:schemeClr val="accent1"/>
          </a:fillRef>
          <a:effectRef idx="0">
            <a:schemeClr val="accent1"/>
          </a:effectRef>
          <a:fontRef idx="minor">
            <a:schemeClr val="tx1"/>
          </a:fontRef>
        </p:style>
      </p:cxnSp>
      <p:sp>
        <p:nvSpPr>
          <p:cNvPr id="10" name="Rectangle 44"/>
          <p:cNvSpPr>
            <a:spLocks noChangeArrowheads="1"/>
          </p:cNvSpPr>
          <p:nvPr/>
        </p:nvSpPr>
        <p:spPr bwMode="auto">
          <a:xfrm>
            <a:off x="0" y="6308725"/>
            <a:ext cx="9144000" cy="576263"/>
          </a:xfrm>
          <a:prstGeom prst="rect">
            <a:avLst/>
          </a:prstGeom>
          <a:solidFill>
            <a:srgbClr val="C0C0C0">
              <a:alpha val="45882"/>
            </a:srgbClr>
          </a:solidFill>
          <a:ln w="19050">
            <a:noFill/>
            <a:miter lim="800000"/>
            <a:headEnd/>
            <a:tailEnd/>
          </a:ln>
        </p:spPr>
        <p:txBody>
          <a:bodyPr wrap="none" lIns="36731" tIns="36731" rIns="36731" bIns="36731" anchor="ctr"/>
          <a:lstStyle/>
          <a:p>
            <a:pPr defTabSz="933450"/>
            <a:endParaRPr lang="ru-RU" sz="1200" b="1">
              <a:cs typeface="Arial" pitchFamily="34" charset="0"/>
            </a:endParaRPr>
          </a:p>
        </p:txBody>
      </p:sp>
      <p:sp>
        <p:nvSpPr>
          <p:cNvPr id="52226" name="Rectangle 3"/>
          <p:cNvSpPr>
            <a:spLocks noGrp="1"/>
          </p:cNvSpPr>
          <p:nvPr>
            <p:ph sz="quarter" idx="4294967295"/>
          </p:nvPr>
        </p:nvSpPr>
        <p:spPr>
          <a:xfrm>
            <a:off x="0" y="1303338"/>
            <a:ext cx="4319588" cy="938212"/>
          </a:xfrm>
        </p:spPr>
        <p:txBody>
          <a:bodyPr/>
          <a:lstStyle/>
          <a:p>
            <a:pPr lvl="1"/>
            <a:endParaRPr lang="en-GB" sz="1800" smtClean="0"/>
          </a:p>
          <a:p>
            <a:pPr lvl="1"/>
            <a:endParaRPr lang="en-GB" sz="1800" smtClean="0"/>
          </a:p>
          <a:p>
            <a:pPr lvl="1"/>
            <a:endParaRPr lang="en-GB" sz="1800" smtClean="0"/>
          </a:p>
        </p:txBody>
      </p:sp>
      <p:sp>
        <p:nvSpPr>
          <p:cNvPr id="52227" name="Title 1"/>
          <p:cNvSpPr>
            <a:spLocks noGrp="1"/>
          </p:cNvSpPr>
          <p:nvPr>
            <p:ph type="title" idx="4294967295"/>
          </p:nvPr>
        </p:nvSpPr>
        <p:spPr bwMode="auto">
          <a:xfrm>
            <a:off x="3347864" y="86841"/>
            <a:ext cx="5796136" cy="677863"/>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normAutofit fontScale="90000"/>
          </a:bodyPr>
          <a:lstStyle/>
          <a:p>
            <a:r>
              <a:rPr lang="ru-RU" sz="2000" b="1" dirty="0" smtClean="0">
                <a:solidFill>
                  <a:schemeClr val="accent1">
                    <a:lumMod val="50000"/>
                  </a:schemeClr>
                </a:solidFill>
                <a:latin typeface="Arial" pitchFamily="34" charset="0"/>
                <a:cs typeface="Arial" pitchFamily="34" charset="0"/>
              </a:rPr>
              <a:t>В ряде зарубежных руководств уменьшение употребления алкоголя рассматривается как адекватная цель лечения</a:t>
            </a:r>
            <a:endParaRPr lang="en-GB" sz="2000" b="1" dirty="0" smtClean="0">
              <a:solidFill>
                <a:schemeClr val="accent1">
                  <a:lumMod val="50000"/>
                </a:schemeClr>
              </a:solidFill>
              <a:latin typeface="Arial" pitchFamily="34" charset="0"/>
              <a:cs typeface="Arial" pitchFamily="34" charset="0"/>
            </a:endParaRPr>
          </a:p>
        </p:txBody>
      </p:sp>
      <p:sp>
        <p:nvSpPr>
          <p:cNvPr id="52228" name="Content Placeholder 16"/>
          <p:cNvSpPr>
            <a:spLocks noGrp="1"/>
          </p:cNvSpPr>
          <p:nvPr>
            <p:ph sz="quarter" idx="4294967295"/>
          </p:nvPr>
        </p:nvSpPr>
        <p:spPr>
          <a:xfrm>
            <a:off x="2771800" y="1071546"/>
            <a:ext cx="6219825" cy="5000660"/>
          </a:xfrm>
        </p:spPr>
        <p:txBody>
          <a:bodyPr>
            <a:noAutofit/>
          </a:bodyPr>
          <a:lstStyle/>
          <a:p>
            <a:pPr marL="0" indent="0">
              <a:buNone/>
            </a:pPr>
            <a:r>
              <a:rPr lang="ru-RU" sz="1400" b="1" dirty="0" smtClean="0"/>
              <a:t>Национальный институт США по проблемам алкогольной зависимости и алкоголизма (NIAAA)</a:t>
            </a:r>
          </a:p>
          <a:p>
            <a:pPr marL="180975" lvl="1" indent="0">
              <a:buNone/>
            </a:pPr>
            <a:r>
              <a:rPr lang="ru-RU" sz="1400" dirty="0" smtClean="0"/>
              <a:t>“…</a:t>
            </a:r>
            <a:r>
              <a:rPr lang="ru-RU" sz="1400" b="1" dirty="0" smtClean="0"/>
              <a:t>наилучшим является определение индивидуальных задач для каждого пациента. Некоторые больные могут не желать соглашаться на абстиненцию как цель, особенно поначалу. И если больной с алкогольной зависимостью соглашается существенно уменьшить употребление алкоголя, наилучшим будет привлечь его к достижению этой цели, продолжая напоминать, что абстиненция остается оптимальным результатом”</a:t>
            </a:r>
          </a:p>
          <a:p>
            <a:pPr marL="180975" lvl="1" indent="0">
              <a:buNone/>
            </a:pPr>
            <a:endParaRPr lang="ru-RU" sz="1400" b="1" dirty="0" smtClean="0"/>
          </a:p>
          <a:p>
            <a:pPr marL="0" indent="0">
              <a:buNone/>
            </a:pPr>
            <a:endParaRPr lang="ru-RU" sz="1400" b="1" dirty="0" smtClean="0"/>
          </a:p>
          <a:p>
            <a:pPr marL="0" indent="0">
              <a:buNone/>
            </a:pPr>
            <a:r>
              <a:rPr lang="ru-RU" sz="1400" b="1" dirty="0" smtClean="0"/>
              <a:t>Национальный институт здравоохранения и совершенствования социальной помощи (NICE). </a:t>
            </a:r>
            <a:r>
              <a:rPr lang="ru-RU" sz="1400" b="1" dirty="0"/>
              <a:t>В</a:t>
            </a:r>
            <a:r>
              <a:rPr lang="ru-RU" sz="1400" b="1" dirty="0" smtClean="0"/>
              <a:t>еликобритания </a:t>
            </a:r>
          </a:p>
          <a:p>
            <a:pPr marL="180975" lvl="1" indent="0">
              <a:buNone/>
            </a:pPr>
            <a:r>
              <a:rPr lang="ru-RU" sz="1400" dirty="0" smtClean="0"/>
              <a:t>“…</a:t>
            </a:r>
            <a:r>
              <a:rPr lang="ru-RU" sz="1400" b="1" dirty="0" smtClean="0"/>
              <a:t>Людям, злоупотребляющим алкоголем, предлагайте вмешательства, способствующие достижению абстиненции или умеренного употребления алкоголя в зависимости от ситуации”</a:t>
            </a:r>
          </a:p>
          <a:p>
            <a:pPr marL="180975" lvl="1" indent="0">
              <a:buNone/>
            </a:pPr>
            <a:endParaRPr lang="ru-RU" sz="1400" b="1" dirty="0" smtClean="0"/>
          </a:p>
          <a:p>
            <a:pPr marL="180975" lvl="1" indent="0">
              <a:buNone/>
            </a:pPr>
            <a:r>
              <a:rPr lang="ru-RU" sz="1400" b="1" dirty="0" smtClean="0"/>
              <a:t>“…При вредном употреблении алкоголя или умеренной тяжести зависимости, если нет выраженной </a:t>
            </a:r>
            <a:r>
              <a:rPr lang="ru-RU" sz="1400" b="1" dirty="0" err="1" smtClean="0"/>
              <a:t>коморбидности</a:t>
            </a:r>
            <a:r>
              <a:rPr lang="ru-RU" sz="1400" b="1" dirty="0" smtClean="0"/>
              <a:t>, и при наличии адекватной социальной поддержки, умеренный уровень употребления спиртных напитков можно рассматривать в качестве цели лечения»</a:t>
            </a:r>
            <a:endParaRPr lang="en-GB" sz="1400" b="1" dirty="0" smtClean="0"/>
          </a:p>
        </p:txBody>
      </p:sp>
      <p:sp>
        <p:nvSpPr>
          <p:cNvPr id="16" name="Content Placeholder 15"/>
          <p:cNvSpPr>
            <a:spLocks noGrp="1"/>
          </p:cNvSpPr>
          <p:nvPr>
            <p:ph sz="quarter" idx="4294967295"/>
          </p:nvPr>
        </p:nvSpPr>
        <p:spPr>
          <a:xfrm>
            <a:off x="4214811" y="6143644"/>
            <a:ext cx="4000527" cy="714356"/>
          </a:xfrm>
        </p:spPr>
        <p:txBody>
          <a:bodyPr anchor="b">
            <a:normAutofit/>
          </a:bodyPr>
          <a:lstStyle/>
          <a:p>
            <a:pPr marL="0" indent="0" algn="r">
              <a:buFont typeface="Arial" pitchFamily="34" charset="0"/>
              <a:buNone/>
              <a:defRPr/>
            </a:pPr>
            <a:r>
              <a:rPr lang="en-GB" sz="1000" kern="1200" dirty="0" smtClean="0"/>
              <a:t>NIAAA</a:t>
            </a:r>
            <a:r>
              <a:rPr lang="en-GB" sz="1000" kern="1200" dirty="0"/>
              <a:t>. Helping patients who drink too much, 2007;</a:t>
            </a:r>
            <a:br>
              <a:rPr lang="en-GB" sz="1000" kern="1200" dirty="0"/>
            </a:br>
            <a:r>
              <a:rPr lang="en-GB" sz="1000" kern="1200" dirty="0"/>
              <a:t>NIAAA. Rethinking Drinking, 2010; NICE Clinical guideline 115, 2011</a:t>
            </a:r>
          </a:p>
        </p:txBody>
      </p:sp>
      <p:pic>
        <p:nvPicPr>
          <p:cNvPr id="52233" name="Picture 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513390" y="1154785"/>
            <a:ext cx="1891894" cy="229172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2234" name="Picture 4"/>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494298" y="3613915"/>
            <a:ext cx="1989470" cy="26817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2" name="Text Box 8"/>
          <p:cNvSpPr txBox="1">
            <a:spLocks noChangeArrowheads="1"/>
          </p:cNvSpPr>
          <p:nvPr/>
        </p:nvSpPr>
        <p:spPr bwMode="auto">
          <a:xfrm>
            <a:off x="900113" y="260350"/>
            <a:ext cx="2519362" cy="365125"/>
          </a:xfrm>
          <a:prstGeom prst="rect">
            <a:avLst/>
          </a:prstGeom>
          <a:noFill/>
          <a:ln w="9525">
            <a:noFill/>
            <a:miter lim="800000"/>
            <a:headEnd/>
            <a:tailEnd/>
          </a:ln>
        </p:spPr>
        <p:txBody>
          <a:bodyPr lIns="93296" tIns="46648" rIns="93296" bIns="46648">
            <a:spAutoFit/>
          </a:bodyPr>
          <a:lstStyle/>
          <a:p>
            <a:pPr defTabSz="933450">
              <a:spcBef>
                <a:spcPct val="50000"/>
              </a:spcBef>
            </a:pPr>
            <a:r>
              <a:rPr lang="ru-RU" sz="900" b="1">
                <a:solidFill>
                  <a:srgbClr val="0033CC"/>
                </a:solidFill>
                <a:latin typeface="AvantGarde Md BT" pitchFamily="34" charset="0"/>
                <a:cs typeface="Arial" pitchFamily="34" charset="0"/>
              </a:rPr>
              <a:t>ГБУЗ ЯО «Ярославская областная клиническая наркологическая больница</a:t>
            </a:r>
          </a:p>
        </p:txBody>
      </p:sp>
      <p:sp>
        <p:nvSpPr>
          <p:cNvPr id="13" name="Line 9"/>
          <p:cNvSpPr>
            <a:spLocks noChangeShapeType="1"/>
          </p:cNvSpPr>
          <p:nvPr/>
        </p:nvSpPr>
        <p:spPr bwMode="auto">
          <a:xfrm>
            <a:off x="487363" y="652463"/>
            <a:ext cx="1690687" cy="0"/>
          </a:xfrm>
          <a:prstGeom prst="line">
            <a:avLst/>
          </a:prstGeom>
          <a:noFill/>
          <a:ln w="28575">
            <a:solidFill>
              <a:schemeClr val="bg1"/>
            </a:solidFill>
            <a:round/>
            <a:headEnd/>
            <a:tailEnd/>
          </a:ln>
        </p:spPr>
        <p:txBody>
          <a:bodyPr/>
          <a:lstStyle/>
          <a:p>
            <a:endParaRPr lang="ru-RU"/>
          </a:p>
        </p:txBody>
      </p:sp>
      <p:sp>
        <p:nvSpPr>
          <p:cNvPr id="14" name="Line 10"/>
          <p:cNvSpPr>
            <a:spLocks noChangeShapeType="1"/>
          </p:cNvSpPr>
          <p:nvPr/>
        </p:nvSpPr>
        <p:spPr bwMode="auto">
          <a:xfrm>
            <a:off x="487363" y="692150"/>
            <a:ext cx="1690687" cy="0"/>
          </a:xfrm>
          <a:prstGeom prst="line">
            <a:avLst/>
          </a:prstGeom>
          <a:noFill/>
          <a:ln w="28575">
            <a:solidFill>
              <a:srgbClr val="0066FF"/>
            </a:solidFill>
            <a:round/>
            <a:headEnd/>
            <a:tailEnd/>
          </a:ln>
        </p:spPr>
        <p:txBody>
          <a:bodyPr/>
          <a:lstStyle/>
          <a:p>
            <a:endParaRPr lang="ru-RU"/>
          </a:p>
        </p:txBody>
      </p:sp>
      <p:pic>
        <p:nvPicPr>
          <p:cNvPr id="15" name="Рисунок 3" descr="ЯОКНБ-лого-ЦВЕТ.jpg"/>
          <p:cNvPicPr>
            <a:picLocks noChangeAspect="1"/>
          </p:cNvPicPr>
          <p:nvPr/>
        </p:nvPicPr>
        <p:blipFill>
          <a:blip r:embed="rId5" cstate="print">
            <a:clrChange>
              <a:clrFrom>
                <a:srgbClr val="FCFBFB"/>
              </a:clrFrom>
              <a:clrTo>
                <a:srgbClr val="FCFBFB">
                  <a:alpha val="0"/>
                </a:srgbClr>
              </a:clrTo>
            </a:clrChange>
          </a:blip>
          <a:srcRect/>
          <a:stretch>
            <a:fillRect/>
          </a:stretch>
        </p:blipFill>
        <p:spPr bwMode="auto">
          <a:xfrm>
            <a:off x="250825" y="47625"/>
            <a:ext cx="649288" cy="522288"/>
          </a:xfrm>
          <a:prstGeom prst="rect">
            <a:avLst/>
          </a:prstGeom>
          <a:noFill/>
          <a:ln w="9525">
            <a:noFill/>
            <a:miter lim="800000"/>
            <a:headEnd/>
            <a:tailEnd/>
          </a:ln>
        </p:spPr>
      </p:pic>
      <p:sp>
        <p:nvSpPr>
          <p:cNvPr id="17" name="Прямоугольник 16"/>
          <p:cNvSpPr/>
          <p:nvPr/>
        </p:nvSpPr>
        <p:spPr>
          <a:xfrm>
            <a:off x="112713" y="873111"/>
            <a:ext cx="180474" cy="5429264"/>
          </a:xfrm>
          <a:prstGeom prst="rect">
            <a:avLst/>
          </a:prstGeom>
          <a:solidFill>
            <a:schemeClr val="bg1">
              <a:lumMod val="85000"/>
            </a:schemeClr>
          </a:solidFill>
          <a:ln>
            <a:noFill/>
          </a:ln>
          <a:effectLst>
            <a:innerShdw blurRad="63500" dist="254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18" name="Прямоугольный треугольник 17"/>
          <p:cNvSpPr/>
          <p:nvPr/>
        </p:nvSpPr>
        <p:spPr>
          <a:xfrm flipH="1">
            <a:off x="8113357" y="6096854"/>
            <a:ext cx="1024572" cy="782782"/>
          </a:xfrm>
          <a:prstGeom prst="rtTriangle">
            <a:avLst/>
          </a:prstGeom>
          <a:solidFill>
            <a:schemeClr val="bg1">
              <a:lumMod val="7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Tree>
    <p:extLst>
      <p:ext uri="{BB962C8B-B14F-4D97-AF65-F5344CB8AC3E}">
        <p14:creationId xmlns="" xmlns:p14="http://schemas.microsoft.com/office/powerpoint/2010/main" val="2706407172"/>
      </p:ext>
    </p:extLst>
  </p:cSld>
  <p:clrMapOvr>
    <a:masterClrMapping/>
  </p:clrMapOvr>
  <p:transition>
    <p:cover dir="ld"/>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44"/>
          <p:cNvSpPr>
            <a:spLocks noChangeArrowheads="1"/>
          </p:cNvSpPr>
          <p:nvPr/>
        </p:nvSpPr>
        <p:spPr bwMode="auto">
          <a:xfrm>
            <a:off x="0" y="0"/>
            <a:ext cx="9144000" cy="881063"/>
          </a:xfrm>
          <a:prstGeom prst="rect">
            <a:avLst/>
          </a:prstGeom>
          <a:solidFill>
            <a:srgbClr val="C1DCFF">
              <a:alpha val="45490"/>
            </a:srgbClr>
          </a:solidFill>
          <a:ln w="19050">
            <a:noFill/>
            <a:miter lim="800000"/>
            <a:headEnd/>
            <a:tailEnd/>
          </a:ln>
        </p:spPr>
        <p:txBody>
          <a:bodyPr wrap="none" lIns="36731" tIns="36731" rIns="36731" bIns="36731" anchor="ctr"/>
          <a:lstStyle/>
          <a:p>
            <a:pPr defTabSz="933450"/>
            <a:endParaRPr lang="ru-RU" sz="1200" b="1">
              <a:cs typeface="Arial" pitchFamily="34" charset="0"/>
            </a:endParaRPr>
          </a:p>
        </p:txBody>
      </p:sp>
      <p:cxnSp>
        <p:nvCxnSpPr>
          <p:cNvPr id="16" name="Прямая соединительная линия 15"/>
          <p:cNvCxnSpPr/>
          <p:nvPr/>
        </p:nvCxnSpPr>
        <p:spPr>
          <a:xfrm>
            <a:off x="1470025" y="6523038"/>
            <a:ext cx="6572250" cy="1587"/>
          </a:xfrm>
          <a:prstGeom prst="line">
            <a:avLst/>
          </a:prstGeom>
          <a:ln w="38100" cap="rnd">
            <a:solidFill>
              <a:srgbClr val="005EA4"/>
            </a:solidFill>
          </a:ln>
        </p:spPr>
        <p:style>
          <a:lnRef idx="1">
            <a:schemeClr val="accent1"/>
          </a:lnRef>
          <a:fillRef idx="0">
            <a:schemeClr val="accent1"/>
          </a:fillRef>
          <a:effectRef idx="0">
            <a:schemeClr val="accent1"/>
          </a:effectRef>
          <a:fontRef idx="minor">
            <a:schemeClr val="tx1"/>
          </a:fontRef>
        </p:style>
      </p:cxnSp>
      <p:sp>
        <p:nvSpPr>
          <p:cNvPr id="8" name="Rectangle 44"/>
          <p:cNvSpPr>
            <a:spLocks noChangeArrowheads="1"/>
          </p:cNvSpPr>
          <p:nvPr/>
        </p:nvSpPr>
        <p:spPr bwMode="auto">
          <a:xfrm>
            <a:off x="0" y="6308725"/>
            <a:ext cx="9144000" cy="576263"/>
          </a:xfrm>
          <a:prstGeom prst="rect">
            <a:avLst/>
          </a:prstGeom>
          <a:solidFill>
            <a:srgbClr val="C0C0C0">
              <a:alpha val="45882"/>
            </a:srgbClr>
          </a:solidFill>
          <a:ln w="19050">
            <a:noFill/>
            <a:miter lim="800000"/>
            <a:headEnd/>
            <a:tailEnd/>
          </a:ln>
        </p:spPr>
        <p:txBody>
          <a:bodyPr wrap="none" lIns="36731" tIns="36731" rIns="36731" bIns="36731" anchor="ctr"/>
          <a:lstStyle/>
          <a:p>
            <a:pPr defTabSz="933450"/>
            <a:endParaRPr lang="ru-RU" sz="1200" b="1">
              <a:cs typeface="Arial" pitchFamily="34" charset="0"/>
            </a:endParaRPr>
          </a:p>
        </p:txBody>
      </p:sp>
      <p:sp>
        <p:nvSpPr>
          <p:cNvPr id="31745" name="Rectangle 1"/>
          <p:cNvSpPr>
            <a:spLocks noChangeArrowheads="1"/>
          </p:cNvSpPr>
          <p:nvPr/>
        </p:nvSpPr>
        <p:spPr bwMode="auto">
          <a:xfrm>
            <a:off x="395536" y="836712"/>
            <a:ext cx="8640960" cy="15696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indent="180975" algn="just"/>
            <a:r>
              <a:rPr kumimoji="0" lang="ru-RU" sz="1600" b="0" i="0" u="none" strike="noStrike" cap="none" normalizeH="0" baseline="0" dirty="0" smtClean="0">
                <a:ln>
                  <a:noFill/>
                </a:ln>
                <a:solidFill>
                  <a:srgbClr val="000000"/>
                </a:solidFill>
                <a:effectLst/>
                <a:ea typeface="Times New Roman" pitchFamily="18" charset="0"/>
                <a:cs typeface="Arial" pitchFamily="34" charset="0"/>
              </a:rPr>
              <a:t>В конце 2012 года Европейское агентство по оценке лекарственных препаратов /EMEA/ подтвердило эффективность лекарства «</a:t>
            </a:r>
            <a:r>
              <a:rPr kumimoji="0" lang="ru-RU" sz="1600" b="0" i="0" u="none" strike="noStrike" cap="none" normalizeH="0" baseline="0" dirty="0" err="1" smtClean="0">
                <a:ln>
                  <a:noFill/>
                </a:ln>
                <a:solidFill>
                  <a:srgbClr val="000000"/>
                </a:solidFill>
                <a:effectLst/>
                <a:ea typeface="Times New Roman" pitchFamily="18" charset="0"/>
                <a:cs typeface="Arial" pitchFamily="34" charset="0"/>
              </a:rPr>
              <a:t>Селинкро</a:t>
            </a:r>
            <a:r>
              <a:rPr kumimoji="0" lang="ru-RU" sz="1600" b="0" i="0" u="none" strike="noStrike" cap="none" normalizeH="0" baseline="0" dirty="0" smtClean="0">
                <a:ln>
                  <a:noFill/>
                </a:ln>
                <a:solidFill>
                  <a:srgbClr val="000000"/>
                </a:solidFill>
                <a:effectLst/>
                <a:ea typeface="Times New Roman" pitchFamily="18" charset="0"/>
                <a:cs typeface="Arial" pitchFamily="34" charset="0"/>
              </a:rPr>
              <a:t>» /</a:t>
            </a:r>
            <a:r>
              <a:rPr kumimoji="0" lang="ru-RU" sz="1600" b="0" i="0" u="none" strike="noStrike" cap="none" normalizeH="0" baseline="0" dirty="0" err="1" smtClean="0">
                <a:ln>
                  <a:noFill/>
                </a:ln>
                <a:solidFill>
                  <a:srgbClr val="000000"/>
                </a:solidFill>
                <a:effectLst/>
                <a:ea typeface="Times New Roman" pitchFamily="18" charset="0"/>
                <a:cs typeface="Arial" pitchFamily="34" charset="0"/>
              </a:rPr>
              <a:t>Selincro</a:t>
            </a:r>
            <a:r>
              <a:rPr kumimoji="0" lang="ru-RU" sz="1600" b="0" i="0" u="none" strike="noStrike" cap="none" normalizeH="0" baseline="0" dirty="0" smtClean="0">
                <a:ln>
                  <a:noFill/>
                </a:ln>
                <a:solidFill>
                  <a:srgbClr val="000000"/>
                </a:solidFill>
                <a:effectLst/>
                <a:ea typeface="Times New Roman" pitchFamily="18" charset="0"/>
                <a:cs typeface="Arial" pitchFamily="34" charset="0"/>
              </a:rPr>
              <a:t>/,</a:t>
            </a:r>
            <a:r>
              <a:rPr kumimoji="0" lang="ru-RU" sz="1600" b="0" i="0" u="none" strike="noStrike" cap="none" normalizeH="0" dirty="0" smtClean="0">
                <a:ln>
                  <a:noFill/>
                </a:ln>
                <a:solidFill>
                  <a:srgbClr val="000000"/>
                </a:solidFill>
                <a:effectLst/>
                <a:ea typeface="Times New Roman" pitchFamily="18" charset="0"/>
                <a:cs typeface="Arial" pitchFamily="34" charset="0"/>
              </a:rPr>
              <a:t> применение которого «</a:t>
            </a:r>
            <a:r>
              <a:rPr kumimoji="0" lang="ru-RU" sz="1600" b="0" i="0" u="none" strike="noStrike" cap="none" normalizeH="0" baseline="0" dirty="0" smtClean="0">
                <a:ln>
                  <a:noFill/>
                </a:ln>
                <a:solidFill>
                  <a:srgbClr val="000000"/>
                </a:solidFill>
                <a:effectLst/>
                <a:ea typeface="Times New Roman" pitchFamily="18" charset="0"/>
                <a:cs typeface="Arial" pitchFamily="34" charset="0"/>
              </a:rPr>
              <a:t>позволяет сократить объёмы потребления алкоголя взрослыми людьми, страдающими от алкогольной зависимости». </a:t>
            </a:r>
            <a:r>
              <a:rPr lang="ru-RU" sz="1600" dirty="0" smtClean="0"/>
              <a:t>Активным компонентом «</a:t>
            </a:r>
            <a:r>
              <a:rPr lang="ru-RU" sz="1600" dirty="0" err="1" smtClean="0"/>
              <a:t>Селинкро</a:t>
            </a:r>
            <a:r>
              <a:rPr lang="ru-RU" sz="1600" dirty="0" smtClean="0"/>
              <a:t>» является вещество </a:t>
            </a:r>
            <a:r>
              <a:rPr lang="ru-RU" sz="1600" dirty="0" err="1" smtClean="0"/>
              <a:t>налмефен</a:t>
            </a:r>
            <a:r>
              <a:rPr lang="ru-RU" sz="1600" dirty="0" smtClean="0"/>
              <a:t> (антагонист </a:t>
            </a:r>
            <a:r>
              <a:rPr lang="ru-RU" sz="1600" dirty="0" err="1" smtClean="0"/>
              <a:t>опиоидных</a:t>
            </a:r>
            <a:r>
              <a:rPr lang="ru-RU" sz="1600" dirty="0" smtClean="0"/>
              <a:t> рецепторов). Лекарство было разработано международной фармацевтической компанией «</a:t>
            </a:r>
            <a:r>
              <a:rPr lang="ru-RU" sz="1600" dirty="0" err="1" smtClean="0"/>
              <a:t>Лундбек</a:t>
            </a:r>
            <a:r>
              <a:rPr lang="ru-RU" sz="1600" dirty="0" smtClean="0"/>
              <a:t>» /</a:t>
            </a:r>
            <a:r>
              <a:rPr lang="ru-RU" sz="1600" dirty="0" err="1" smtClean="0"/>
              <a:t>Lundbeck</a:t>
            </a:r>
            <a:r>
              <a:rPr lang="ru-RU" sz="1600" dirty="0" smtClean="0"/>
              <a:t>/</a:t>
            </a:r>
            <a:endParaRPr kumimoji="0" lang="ru-RU" sz="1600" b="0" i="0" u="none" strike="noStrike" cap="none" normalizeH="0" baseline="0" dirty="0" smtClean="0">
              <a:ln>
                <a:noFill/>
              </a:ln>
              <a:solidFill>
                <a:schemeClr val="tx1"/>
              </a:solidFill>
              <a:effectLst/>
              <a:cs typeface="Arial" pitchFamily="34" charset="0"/>
            </a:endParaRPr>
          </a:p>
        </p:txBody>
      </p:sp>
      <p:sp>
        <p:nvSpPr>
          <p:cNvPr id="5" name="Прямоугольник 4"/>
          <p:cNvSpPr/>
          <p:nvPr/>
        </p:nvSpPr>
        <p:spPr>
          <a:xfrm>
            <a:off x="428596" y="2571744"/>
            <a:ext cx="8607900" cy="369332"/>
          </a:xfrm>
          <a:prstGeom prst="rect">
            <a:avLst/>
          </a:prstGeom>
          <a:solidFill>
            <a:schemeClr val="accent3">
              <a:lumMod val="20000"/>
              <a:lumOff val="80000"/>
            </a:schemeClr>
          </a:solidFill>
          <a:ln>
            <a:noFill/>
          </a:ln>
        </p:spPr>
        <p:txBody>
          <a:bodyPr wrap="square">
            <a:spAutoFit/>
          </a:bodyPr>
          <a:lstStyle/>
          <a:p>
            <a:pPr algn="ctr"/>
            <a:r>
              <a:rPr lang="ru-RU" b="1" dirty="0" smtClean="0">
                <a:solidFill>
                  <a:srgbClr val="0070C0"/>
                </a:solidFill>
              </a:rPr>
              <a:t>Регистрационные исследования </a:t>
            </a:r>
            <a:r>
              <a:rPr lang="ru-RU" b="1" dirty="0" err="1" smtClean="0">
                <a:solidFill>
                  <a:srgbClr val="0070C0"/>
                </a:solidFill>
              </a:rPr>
              <a:t>налмефена</a:t>
            </a:r>
            <a:r>
              <a:rPr lang="ru-RU" b="1" dirty="0" smtClean="0">
                <a:solidFill>
                  <a:srgbClr val="0070C0"/>
                </a:solidFill>
              </a:rPr>
              <a:t>: результаты и выводы</a:t>
            </a:r>
            <a:endParaRPr lang="ru-RU" b="1" dirty="0">
              <a:solidFill>
                <a:srgbClr val="0070C0"/>
              </a:solidFill>
            </a:endParaRPr>
          </a:p>
        </p:txBody>
      </p:sp>
      <p:sp>
        <p:nvSpPr>
          <p:cNvPr id="6" name="Прямоугольник 5"/>
          <p:cNvSpPr/>
          <p:nvPr/>
        </p:nvSpPr>
        <p:spPr>
          <a:xfrm>
            <a:off x="539552" y="3000372"/>
            <a:ext cx="8358816" cy="3477875"/>
          </a:xfrm>
          <a:prstGeom prst="rect">
            <a:avLst/>
          </a:prstGeom>
        </p:spPr>
        <p:txBody>
          <a:bodyPr wrap="square">
            <a:spAutoFit/>
          </a:bodyPr>
          <a:lstStyle/>
          <a:p>
            <a:pPr marL="266700" indent="-266700" algn="just">
              <a:spcAft>
                <a:spcPts val="600"/>
              </a:spcAft>
              <a:buClr>
                <a:schemeClr val="accent1">
                  <a:lumMod val="75000"/>
                </a:schemeClr>
              </a:buClr>
              <a:buFont typeface="Webdings" panose="05030102010509060703" pitchFamily="18" charset="2"/>
              <a:buChar char="="/>
            </a:pPr>
            <a:r>
              <a:rPr lang="ru-RU" sz="1300" b="1" dirty="0" err="1" smtClean="0"/>
              <a:t>Налмефен</a:t>
            </a:r>
            <a:r>
              <a:rPr lang="ru-RU" sz="1300" b="1" dirty="0" smtClean="0"/>
              <a:t> уменьшает потребление алкоголя больными, страдающими алкогольной зависимостью – эффективен уже начиная с 1 месяца. Демонстрировал эффективность в ходе годичного исследования.</a:t>
            </a:r>
          </a:p>
          <a:p>
            <a:pPr marL="266700" indent="-266700" algn="just">
              <a:spcAft>
                <a:spcPts val="600"/>
              </a:spcAft>
              <a:buClr>
                <a:schemeClr val="accent1">
                  <a:lumMod val="75000"/>
                </a:schemeClr>
              </a:buClr>
              <a:buFont typeface="Webdings" panose="05030102010509060703" pitchFamily="18" charset="2"/>
              <a:buChar char="="/>
            </a:pPr>
            <a:r>
              <a:rPr lang="ru-RU" sz="1300" b="1" dirty="0" smtClean="0"/>
              <a:t>У пациентов с высоким или чрезвычайно высоким уровнем употребления алкоголя исходно и при рандомизации в дальнейшем достигалось улучшение в результате лечения </a:t>
            </a:r>
            <a:r>
              <a:rPr lang="ru-RU" sz="1300" b="1" dirty="0" err="1" smtClean="0"/>
              <a:t>налмефеном</a:t>
            </a:r>
            <a:endParaRPr lang="ru-RU" sz="1300" b="1" dirty="0" smtClean="0"/>
          </a:p>
          <a:p>
            <a:pPr marL="266700" indent="-266700" algn="just">
              <a:spcAft>
                <a:spcPts val="600"/>
              </a:spcAft>
              <a:buClr>
                <a:schemeClr val="accent1">
                  <a:lumMod val="75000"/>
                </a:schemeClr>
              </a:buClr>
              <a:buFont typeface="Wingdings" panose="05000000000000000000" pitchFamily="2" charset="2"/>
              <a:buChar char="l"/>
            </a:pPr>
            <a:r>
              <a:rPr lang="ru-RU" sz="1300" b="1" dirty="0" err="1" smtClean="0"/>
              <a:t>Налмефен</a:t>
            </a:r>
            <a:r>
              <a:rPr lang="ru-RU" sz="1300" b="1" dirty="0" smtClean="0"/>
              <a:t> показан в целях уменьшения потребления алкоголя у взрослых пациентов с алкогольной зависимостью, у которых имеется потребление высокого уровня риска, при отсутствии физических симптомов отмены и не требующих срочной </a:t>
            </a:r>
            <a:r>
              <a:rPr lang="ru-RU" sz="1300" b="1" dirty="0" err="1" smtClean="0"/>
              <a:t>детоксикации</a:t>
            </a:r>
            <a:endParaRPr lang="ru-RU" sz="1300" b="1" dirty="0" smtClean="0"/>
          </a:p>
          <a:p>
            <a:pPr marL="266700" indent="-266700" algn="just">
              <a:spcAft>
                <a:spcPts val="600"/>
              </a:spcAft>
              <a:buClr>
                <a:schemeClr val="accent1">
                  <a:lumMod val="75000"/>
                </a:schemeClr>
              </a:buClr>
              <a:buFont typeface="Wingdings" panose="05000000000000000000" pitchFamily="2" charset="2"/>
              <a:buChar char="l"/>
            </a:pPr>
            <a:r>
              <a:rPr lang="ru-RU" sz="1300" b="1" dirty="0" err="1" smtClean="0"/>
              <a:t>Налмефен</a:t>
            </a:r>
            <a:r>
              <a:rPr lang="ru-RU" sz="1300" b="1" dirty="0" smtClean="0"/>
              <a:t> следует назначать только в сочетании с непрерывной психосоциальной поддержкой, сконцентрированной на приверженности лечению и уменьшении употребления алкоголя</a:t>
            </a:r>
          </a:p>
          <a:p>
            <a:pPr marL="266700" indent="-266700" algn="just">
              <a:spcAft>
                <a:spcPts val="600"/>
              </a:spcAft>
              <a:buClr>
                <a:schemeClr val="accent1">
                  <a:lumMod val="75000"/>
                </a:schemeClr>
              </a:buClr>
              <a:buFont typeface="Wingdings" panose="05000000000000000000" pitchFamily="2" charset="2"/>
              <a:buChar char="l"/>
            </a:pPr>
            <a:r>
              <a:rPr lang="ru-RU" sz="1300" b="1" dirty="0" smtClean="0"/>
              <a:t>Принимается «по необходимости» («по потребности») только в те дни, когда пациент опасается, что предполагаемый прием алкоголя приведет к срыву.  То есть решение о приеме лекарства принимает сам больной. </a:t>
            </a:r>
          </a:p>
          <a:p>
            <a:pPr marL="266700" indent="-266700" algn="just">
              <a:spcAft>
                <a:spcPts val="600"/>
              </a:spcAft>
              <a:buClr>
                <a:schemeClr val="accent1">
                  <a:lumMod val="75000"/>
                </a:schemeClr>
              </a:buClr>
              <a:buFont typeface="Wingdings" panose="05000000000000000000" pitchFamily="2" charset="2"/>
              <a:buChar char="l"/>
            </a:pPr>
            <a:r>
              <a:rPr lang="ru-RU" sz="1300" b="1" dirty="0" smtClean="0"/>
              <a:t>За 2 часа до приема алкоголя принимается одна таблетка </a:t>
            </a:r>
            <a:r>
              <a:rPr lang="ru-RU" sz="1300" b="1" dirty="0" err="1" smtClean="0"/>
              <a:t>Налмефена</a:t>
            </a:r>
            <a:r>
              <a:rPr lang="ru-RU" sz="1300" b="1" dirty="0" smtClean="0"/>
              <a:t>.	</a:t>
            </a:r>
          </a:p>
        </p:txBody>
      </p:sp>
      <p:sp>
        <p:nvSpPr>
          <p:cNvPr id="10" name="Text Box 8"/>
          <p:cNvSpPr txBox="1">
            <a:spLocks noChangeArrowheads="1"/>
          </p:cNvSpPr>
          <p:nvPr/>
        </p:nvSpPr>
        <p:spPr bwMode="auto">
          <a:xfrm>
            <a:off x="900113" y="260350"/>
            <a:ext cx="2519362" cy="365125"/>
          </a:xfrm>
          <a:prstGeom prst="rect">
            <a:avLst/>
          </a:prstGeom>
          <a:noFill/>
          <a:ln w="9525">
            <a:noFill/>
            <a:miter lim="800000"/>
            <a:headEnd/>
            <a:tailEnd/>
          </a:ln>
        </p:spPr>
        <p:txBody>
          <a:bodyPr lIns="93296" tIns="46648" rIns="93296" bIns="46648">
            <a:spAutoFit/>
          </a:bodyPr>
          <a:lstStyle/>
          <a:p>
            <a:pPr defTabSz="933450">
              <a:spcBef>
                <a:spcPct val="50000"/>
              </a:spcBef>
            </a:pPr>
            <a:r>
              <a:rPr lang="ru-RU" sz="900" b="1">
                <a:solidFill>
                  <a:srgbClr val="0033CC"/>
                </a:solidFill>
                <a:latin typeface="AvantGarde Md BT" pitchFamily="34" charset="0"/>
                <a:cs typeface="Arial" pitchFamily="34" charset="0"/>
              </a:rPr>
              <a:t>ГБУЗ ЯО «Ярославская областная клиническая наркологическая больница</a:t>
            </a:r>
          </a:p>
        </p:txBody>
      </p:sp>
      <p:sp>
        <p:nvSpPr>
          <p:cNvPr id="11" name="Line 9"/>
          <p:cNvSpPr>
            <a:spLocks noChangeShapeType="1"/>
          </p:cNvSpPr>
          <p:nvPr/>
        </p:nvSpPr>
        <p:spPr bwMode="auto">
          <a:xfrm>
            <a:off x="487363" y="652463"/>
            <a:ext cx="1690687" cy="0"/>
          </a:xfrm>
          <a:prstGeom prst="line">
            <a:avLst/>
          </a:prstGeom>
          <a:noFill/>
          <a:ln w="28575">
            <a:solidFill>
              <a:schemeClr val="bg1"/>
            </a:solidFill>
            <a:round/>
            <a:headEnd/>
            <a:tailEnd/>
          </a:ln>
        </p:spPr>
        <p:txBody>
          <a:bodyPr/>
          <a:lstStyle/>
          <a:p>
            <a:endParaRPr lang="ru-RU"/>
          </a:p>
        </p:txBody>
      </p:sp>
      <p:sp>
        <p:nvSpPr>
          <p:cNvPr id="12" name="Line 10"/>
          <p:cNvSpPr>
            <a:spLocks noChangeShapeType="1"/>
          </p:cNvSpPr>
          <p:nvPr/>
        </p:nvSpPr>
        <p:spPr bwMode="auto">
          <a:xfrm>
            <a:off x="487363" y="692150"/>
            <a:ext cx="1690687" cy="0"/>
          </a:xfrm>
          <a:prstGeom prst="line">
            <a:avLst/>
          </a:prstGeom>
          <a:noFill/>
          <a:ln w="28575">
            <a:solidFill>
              <a:srgbClr val="0066FF"/>
            </a:solidFill>
            <a:round/>
            <a:headEnd/>
            <a:tailEnd/>
          </a:ln>
        </p:spPr>
        <p:txBody>
          <a:bodyPr/>
          <a:lstStyle/>
          <a:p>
            <a:endParaRPr lang="ru-RU"/>
          </a:p>
        </p:txBody>
      </p:sp>
      <p:pic>
        <p:nvPicPr>
          <p:cNvPr id="13" name="Рисунок 3" descr="ЯОКНБ-лого-ЦВЕТ.jpg"/>
          <p:cNvPicPr>
            <a:picLocks noChangeAspect="1"/>
          </p:cNvPicPr>
          <p:nvPr/>
        </p:nvPicPr>
        <p:blipFill>
          <a:blip r:embed="rId2" cstate="print">
            <a:clrChange>
              <a:clrFrom>
                <a:srgbClr val="FCFBFB"/>
              </a:clrFrom>
              <a:clrTo>
                <a:srgbClr val="FCFBFB">
                  <a:alpha val="0"/>
                </a:srgbClr>
              </a:clrTo>
            </a:clrChange>
          </a:blip>
          <a:srcRect/>
          <a:stretch>
            <a:fillRect/>
          </a:stretch>
        </p:blipFill>
        <p:spPr bwMode="auto">
          <a:xfrm>
            <a:off x="250825" y="47625"/>
            <a:ext cx="649288" cy="522288"/>
          </a:xfrm>
          <a:prstGeom prst="rect">
            <a:avLst/>
          </a:prstGeom>
          <a:noFill/>
          <a:ln w="9525">
            <a:noFill/>
            <a:miter lim="800000"/>
            <a:headEnd/>
            <a:tailEnd/>
          </a:ln>
        </p:spPr>
      </p:pic>
      <p:sp>
        <p:nvSpPr>
          <p:cNvPr id="14" name="Прямоугольник 13"/>
          <p:cNvSpPr/>
          <p:nvPr/>
        </p:nvSpPr>
        <p:spPr>
          <a:xfrm>
            <a:off x="112713" y="873111"/>
            <a:ext cx="180474" cy="5429264"/>
          </a:xfrm>
          <a:prstGeom prst="rect">
            <a:avLst/>
          </a:prstGeom>
          <a:solidFill>
            <a:schemeClr val="bg1">
              <a:lumMod val="85000"/>
            </a:schemeClr>
          </a:solidFill>
          <a:ln>
            <a:noFill/>
          </a:ln>
          <a:effectLst>
            <a:innerShdw blurRad="63500" dist="254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15" name="Прямоугольный треугольник 14"/>
          <p:cNvSpPr/>
          <p:nvPr/>
        </p:nvSpPr>
        <p:spPr>
          <a:xfrm flipH="1">
            <a:off x="8113357" y="6096854"/>
            <a:ext cx="1024572" cy="782782"/>
          </a:xfrm>
          <a:prstGeom prst="rtTriangle">
            <a:avLst/>
          </a:prstGeom>
          <a:solidFill>
            <a:schemeClr val="bg1">
              <a:lumMod val="7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Tree>
  </p:cSld>
  <p:clrMapOvr>
    <a:masterClrMapping/>
  </p:clrMapOvr>
  <p:transition>
    <p:cover dir="ld"/>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9" name="Picture 3"/>
          <p:cNvPicPr>
            <a:picLocks noChangeAspect="1" noChangeArrowheads="1"/>
          </p:cNvPicPr>
          <p:nvPr/>
        </p:nvPicPr>
        <p:blipFill>
          <a:blip r:embed="rId2" cstate="print"/>
          <a:srcRect l="2479"/>
          <a:stretch>
            <a:fillRect/>
          </a:stretch>
        </p:blipFill>
        <p:spPr bwMode="auto">
          <a:xfrm>
            <a:off x="4714876" y="142852"/>
            <a:ext cx="4266172" cy="6572296"/>
          </a:xfrm>
          <a:prstGeom prst="rect">
            <a:avLst/>
          </a:prstGeom>
          <a:ln>
            <a:noFill/>
          </a:ln>
          <a:effectLst>
            <a:outerShdw blurRad="190500" algn="tl" rotWithShape="0">
              <a:srgbClr val="000000">
                <a:alpha val="70000"/>
              </a:srgbClr>
            </a:outerShdw>
          </a:effectLst>
        </p:spPr>
      </p:pic>
      <p:pic>
        <p:nvPicPr>
          <p:cNvPr id="39938" name="Picture 2"/>
          <p:cNvPicPr>
            <a:picLocks noChangeAspect="1" noChangeArrowheads="1"/>
          </p:cNvPicPr>
          <p:nvPr/>
        </p:nvPicPr>
        <p:blipFill>
          <a:blip r:embed="rId3" cstate="print">
            <a:lum/>
          </a:blip>
          <a:srcRect l="2898" r="2899"/>
          <a:stretch>
            <a:fillRect/>
          </a:stretch>
        </p:blipFill>
        <p:spPr bwMode="auto">
          <a:xfrm>
            <a:off x="142844" y="142852"/>
            <a:ext cx="4450007" cy="6572272"/>
          </a:xfrm>
          <a:prstGeom prst="rect">
            <a:avLst/>
          </a:prstGeom>
          <a:ln>
            <a:noFill/>
          </a:ln>
          <a:effectLst>
            <a:outerShdw blurRad="190500" algn="tl" rotWithShape="0">
              <a:srgbClr val="000000">
                <a:alpha val="70000"/>
              </a:srgbClr>
            </a:outerShdw>
          </a:effectLst>
        </p:spPr>
      </p:pic>
    </p:spTree>
  </p:cSld>
  <p:clrMapOvr>
    <a:masterClrMapping/>
  </p:clrMapOvr>
  <p:transition>
    <p:cover dir="ld"/>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90" name="Picture 6" descr="http://mtdata.ru/u18/photoBBB6/20355732123-0/huge.jpeg"/>
          <p:cNvPicPr>
            <a:picLocks noChangeAspect="1" noChangeArrowheads="1"/>
          </p:cNvPicPr>
          <p:nvPr/>
        </p:nvPicPr>
        <p:blipFill>
          <a:blip r:embed="rId2" cstate="print"/>
          <a:srcRect/>
          <a:stretch>
            <a:fillRect/>
          </a:stretch>
        </p:blipFill>
        <p:spPr bwMode="auto">
          <a:xfrm>
            <a:off x="1691680" y="547092"/>
            <a:ext cx="6096000" cy="4610100"/>
          </a:xfrm>
          <a:prstGeom prst="rect">
            <a:avLst/>
          </a:prstGeom>
          <a:ln>
            <a:noFill/>
          </a:ln>
          <a:effectLst>
            <a:outerShdw blurRad="292100" dist="139700" dir="2700000" algn="tl" rotWithShape="0">
              <a:srgbClr val="333333">
                <a:alpha val="65000"/>
              </a:srgbClr>
            </a:outerShdw>
          </a:effectLst>
        </p:spPr>
      </p:pic>
      <p:sp>
        <p:nvSpPr>
          <p:cNvPr id="4" name="TextBox 3"/>
          <p:cNvSpPr txBox="1"/>
          <p:nvPr/>
        </p:nvSpPr>
        <p:spPr>
          <a:xfrm>
            <a:off x="1428728" y="5429264"/>
            <a:ext cx="7143800" cy="1169551"/>
          </a:xfrm>
          <a:prstGeom prst="rect">
            <a:avLst/>
          </a:prstGeom>
          <a:noFill/>
        </p:spPr>
        <p:txBody>
          <a:bodyPr wrap="square" rtlCol="0">
            <a:spAutoFit/>
          </a:bodyPr>
          <a:lstStyle/>
          <a:p>
            <a:pPr>
              <a:buFontTx/>
              <a:buChar char="-"/>
            </a:pPr>
            <a:r>
              <a:rPr lang="ru-RU" sz="2800" dirty="0" smtClean="0">
                <a:latin typeface="Times New Roman" pitchFamily="18" charset="0"/>
                <a:cs typeface="Times New Roman" pitchFamily="18" charset="0"/>
              </a:rPr>
              <a:t> </a:t>
            </a:r>
            <a:r>
              <a:rPr lang="ru-RU" sz="2400" dirty="0" smtClean="0">
                <a:latin typeface="Times New Roman" pitchFamily="18" charset="0"/>
                <a:cs typeface="Times New Roman" pitchFamily="18" charset="0"/>
              </a:rPr>
              <a:t>Грешно смеяться над больными </a:t>
            </a:r>
            <a:r>
              <a:rPr lang="ru-RU" sz="2400" dirty="0" smtClean="0">
                <a:latin typeface="Times New Roman" pitchFamily="18" charset="0"/>
                <a:cs typeface="Times New Roman" pitchFamily="18" charset="0"/>
              </a:rPr>
              <a:t>людьми…   </a:t>
            </a:r>
            <a:endParaRPr lang="ru-RU" sz="2400" dirty="0" smtClean="0">
              <a:latin typeface="Times New Roman" pitchFamily="18" charset="0"/>
              <a:cs typeface="Times New Roman" pitchFamily="18" charset="0"/>
            </a:endParaRPr>
          </a:p>
          <a:p>
            <a:pPr>
              <a:buFontTx/>
              <a:buChar char="-"/>
            </a:pPr>
            <a:r>
              <a:rPr lang="ru-RU" sz="2400" dirty="0" smtClean="0">
                <a:latin typeface="Times New Roman" pitchFamily="18" charset="0"/>
                <a:cs typeface="Times New Roman" pitchFamily="18" charset="0"/>
              </a:rPr>
              <a:t> </a:t>
            </a:r>
            <a:r>
              <a:rPr lang="ru-RU" sz="2400" dirty="0" smtClean="0">
                <a:latin typeface="Times New Roman" pitchFamily="18" charset="0"/>
                <a:cs typeface="Times New Roman" pitchFamily="18" charset="0"/>
              </a:rPr>
              <a:t>Но тебе-то </a:t>
            </a:r>
            <a:r>
              <a:rPr lang="ru-RU" sz="2400" dirty="0" smtClean="0">
                <a:latin typeface="Times New Roman" pitchFamily="18" charset="0"/>
                <a:cs typeface="Times New Roman" pitchFamily="18" charset="0"/>
              </a:rPr>
              <a:t>можно – ты </a:t>
            </a:r>
            <a:r>
              <a:rPr lang="ru-RU" sz="2400" dirty="0" smtClean="0">
                <a:latin typeface="Times New Roman" pitchFamily="18" charset="0"/>
                <a:cs typeface="Times New Roman" pitchFamily="18" charset="0"/>
              </a:rPr>
              <a:t>же </a:t>
            </a:r>
            <a:r>
              <a:rPr lang="ru-RU" sz="2400" dirty="0" err="1" smtClean="0">
                <a:latin typeface="Times New Roman" pitchFamily="18" charset="0"/>
                <a:cs typeface="Times New Roman" pitchFamily="18" charset="0"/>
              </a:rPr>
              <a:t>Селинкро</a:t>
            </a:r>
            <a:r>
              <a:rPr lang="ru-RU" sz="2400" dirty="0" smtClean="0">
                <a:latin typeface="Times New Roman" pitchFamily="18" charset="0"/>
                <a:cs typeface="Times New Roman" pitchFamily="18" charset="0"/>
              </a:rPr>
              <a:t> принимаешь! </a:t>
            </a:r>
            <a:endParaRPr lang="ru-RU" sz="2400" dirty="0" smtClean="0">
              <a:latin typeface="Times New Roman" pitchFamily="18" charset="0"/>
              <a:cs typeface="Times New Roman" pitchFamily="18" charset="0"/>
            </a:endParaRPr>
          </a:p>
          <a:p>
            <a:r>
              <a:rPr lang="ru-RU" dirty="0" smtClean="0"/>
              <a:t>  </a:t>
            </a:r>
          </a:p>
        </p:txBody>
      </p:sp>
    </p:spTree>
  </p:cSld>
  <p:clrMapOvr>
    <a:masterClrMapping/>
  </p:clrMapOvr>
  <p:transition>
    <p:cover dir="ld"/>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RESIZE" val="Yes"/>
</p:tagLst>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10919</TotalTime>
  <Words>3334</Words>
  <Application>Microsoft Office PowerPoint</Application>
  <PresentationFormat>Экран (4:3)</PresentationFormat>
  <Paragraphs>483</Paragraphs>
  <Slides>34</Slides>
  <Notes>22</Notes>
  <HiddenSlides>0</HiddenSlides>
  <MMClips>0</MMClips>
  <ScaleCrop>false</ScaleCrop>
  <HeadingPairs>
    <vt:vector size="6" baseType="variant">
      <vt:variant>
        <vt:lpstr>Тема</vt:lpstr>
      </vt:variant>
      <vt:variant>
        <vt:i4>1</vt:i4>
      </vt:variant>
      <vt:variant>
        <vt:lpstr>Внедренные серверы OLE</vt:lpstr>
      </vt:variant>
      <vt:variant>
        <vt:i4>2</vt:i4>
      </vt:variant>
      <vt:variant>
        <vt:lpstr>Заголовки слайдов</vt:lpstr>
      </vt:variant>
      <vt:variant>
        <vt:i4>34</vt:i4>
      </vt:variant>
    </vt:vector>
  </HeadingPairs>
  <TitlesOfParts>
    <vt:vector size="37" baseType="lpstr">
      <vt:lpstr>Тема Office</vt:lpstr>
      <vt:lpstr>Лист</vt:lpstr>
      <vt:lpstr>Visio</vt:lpstr>
      <vt:lpstr>Слайд 1</vt:lpstr>
      <vt:lpstr>Слайд 2</vt:lpstr>
      <vt:lpstr>АЛКОГОЛЬНОЕ  БРЕМЯ  РОССИИ</vt:lpstr>
      <vt:lpstr>Слайд 4</vt:lpstr>
      <vt:lpstr>Слайд 5</vt:lpstr>
      <vt:lpstr>Слайд 6</vt:lpstr>
      <vt:lpstr>АЛКОГОЛЬНАЯ ПАТОЛОГИЯ В РОССИИ  В 2011 ГОДУ:</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Больные с алкогольными проблемами   не доходят до специалиста</vt:lpstr>
      <vt:lpstr>Почему больные не доходят до специалиста? </vt:lpstr>
      <vt:lpstr>Слайд 28</vt:lpstr>
      <vt:lpstr>Слайд 29</vt:lpstr>
      <vt:lpstr>Слайд 30</vt:lpstr>
      <vt:lpstr>В ряде зарубежных руководств уменьшение употребления алкоголя рассматривается как адекватная цель лечения</vt:lpstr>
      <vt:lpstr>Слайд 32</vt:lpstr>
      <vt:lpstr>Слайд 33</vt:lpstr>
      <vt:lpstr>Слайд 34</vt:lpstr>
    </vt:vector>
  </TitlesOfParts>
  <Company>MoBIL GROUP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ОЦЕНКА СИТУАЦИИ, СВЯЗАННОЙ  С УПОТРЕБЛЕНИЕМ АЛКОГОЛЯ  В РОССИЙСКОЙ ФЕДЕРАЦИИ,  И ПРОГРАММА РАЗВИТИЯ   НАРКОЛОГИЧЕСКОЙ МЕДИЦИНСКОЙ ПОМОЩИ</dc:title>
  <dc:creator>Администратор</dc:creator>
  <cp:lastModifiedBy>volkov</cp:lastModifiedBy>
  <cp:revision>857</cp:revision>
  <dcterms:created xsi:type="dcterms:W3CDTF">2009-08-07T13:36:36Z</dcterms:created>
  <dcterms:modified xsi:type="dcterms:W3CDTF">2015-10-05T07:30:09Z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-43355217</vt:i4>
  </property>
  <property fmtid="{D5CDD505-2E9C-101B-9397-08002B2CF9AE}" pid="3" name="_NewReviewCycle">
    <vt:lpwstr/>
  </property>
  <property fmtid="{D5CDD505-2E9C-101B-9397-08002B2CF9AE}" pid="4" name="_EmailSubject">
    <vt:lpwstr>Тамбов</vt:lpwstr>
  </property>
  <property fmtid="{D5CDD505-2E9C-101B-9397-08002B2CF9AE}" pid="5" name="_AuthorEmail">
    <vt:lpwstr>yaoknb@yaroslavl.ru</vt:lpwstr>
  </property>
  <property fmtid="{D5CDD505-2E9C-101B-9397-08002B2CF9AE}" pid="6" name="_AuthorEmailDisplayName">
    <vt:lpwstr>ГБУЗ ЯО ЯОКНБ</vt:lpwstr>
  </property>
</Properties>
</file>